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sldIdLst>
    <p:sldId id="256" r:id="rId2"/>
    <p:sldId id="257" r:id="rId3"/>
    <p:sldId id="279" r:id="rId4"/>
    <p:sldId id="280" r:id="rId5"/>
    <p:sldId id="281" r:id="rId6"/>
    <p:sldId id="289" r:id="rId7"/>
    <p:sldId id="282" r:id="rId8"/>
    <p:sldId id="283" r:id="rId9"/>
    <p:sldId id="294" r:id="rId10"/>
    <p:sldId id="295" r:id="rId11"/>
    <p:sldId id="292" r:id="rId12"/>
    <p:sldId id="307" r:id="rId13"/>
    <p:sldId id="296" r:id="rId14"/>
    <p:sldId id="284" r:id="rId15"/>
    <p:sldId id="285" r:id="rId16"/>
    <p:sldId id="291" r:id="rId17"/>
    <p:sldId id="297" r:id="rId18"/>
    <p:sldId id="298" r:id="rId19"/>
    <p:sldId id="308" r:id="rId20"/>
    <p:sldId id="286" r:id="rId21"/>
    <p:sldId id="290" r:id="rId22"/>
    <p:sldId id="287" r:id="rId23"/>
    <p:sldId id="293" r:id="rId24"/>
    <p:sldId id="288" r:id="rId25"/>
    <p:sldId id="299" r:id="rId26"/>
    <p:sldId id="300" r:id="rId27"/>
    <p:sldId id="301" r:id="rId28"/>
    <p:sldId id="302" r:id="rId29"/>
    <p:sldId id="303" r:id="rId30"/>
    <p:sldId id="304" r:id="rId31"/>
    <p:sldId id="305" r:id="rId32"/>
    <p:sldId id="306" r:id="rId33"/>
    <p:sldId id="278" r:id="rId34"/>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a:srgbClr val="800080"/>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81" d="100"/>
          <a:sy n="81" d="100"/>
        </p:scale>
        <p:origin x="75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AD905C-76DE-4766-99A0-44251EF38620}" type="doc">
      <dgm:prSet loTypeId="urn:microsoft.com/office/officeart/2005/8/layout/orgChart1" loCatId="hierarchy" qsTypeId="urn:microsoft.com/office/officeart/2005/8/quickstyle/simple1" qsCatId="simple" csTypeId="urn:microsoft.com/office/officeart/2005/8/colors/colorful4" csCatId="colorful" phldr="1"/>
      <dgm:spPr/>
      <dgm:t>
        <a:bodyPr/>
        <a:lstStyle/>
        <a:p>
          <a:endParaRPr lang="pl-PL"/>
        </a:p>
      </dgm:t>
    </dgm:pt>
    <dgm:pt modelId="{D2F4394D-8E9F-4F25-BF73-32A348B464C5}">
      <dgm:prSet custT="1"/>
      <dgm:spPr/>
      <dgm:t>
        <a:bodyPr/>
        <a:lstStyle/>
        <a:p>
          <a:r>
            <a:rPr lang="pl-PL" sz="2400" dirty="0"/>
            <a:t>Skąd potrzeba regulacji szczególnych?</a:t>
          </a:r>
        </a:p>
      </dgm:t>
    </dgm:pt>
    <dgm:pt modelId="{67B5BF86-9101-4462-9732-EA1C7BF323EF}" type="parTrans" cxnId="{F5311F77-D62D-49CE-8BAC-1F0B95CFC3CC}">
      <dgm:prSet/>
      <dgm:spPr/>
      <dgm:t>
        <a:bodyPr/>
        <a:lstStyle/>
        <a:p>
          <a:endParaRPr lang="pl-PL"/>
        </a:p>
      </dgm:t>
    </dgm:pt>
    <dgm:pt modelId="{6BF2A500-7737-42A4-9F47-25E34545FD65}" type="sibTrans" cxnId="{F5311F77-D62D-49CE-8BAC-1F0B95CFC3CC}">
      <dgm:prSet/>
      <dgm:spPr/>
      <dgm:t>
        <a:bodyPr/>
        <a:lstStyle/>
        <a:p>
          <a:endParaRPr lang="pl-PL"/>
        </a:p>
      </dgm:t>
    </dgm:pt>
    <dgm:pt modelId="{D8B11DF0-E4CF-4F7E-967E-AFA1C6C4F51B}">
      <dgm:prSet custT="1"/>
      <dgm:spPr/>
      <dgm:t>
        <a:bodyPr/>
        <a:lstStyle/>
        <a:p>
          <a:r>
            <a:rPr lang="pl-PL" sz="2400" dirty="0"/>
            <a:t>unikanie i uchylanie się od opodatkowania (?)</a:t>
          </a:r>
        </a:p>
      </dgm:t>
    </dgm:pt>
    <dgm:pt modelId="{78B644EF-C9B5-4EB3-970C-341AB0F966BA}" type="parTrans" cxnId="{7976A862-CEC8-4C2D-ACD7-402D756DDFC5}">
      <dgm:prSet/>
      <dgm:spPr/>
      <dgm:t>
        <a:bodyPr/>
        <a:lstStyle/>
        <a:p>
          <a:endParaRPr lang="pl-PL"/>
        </a:p>
      </dgm:t>
    </dgm:pt>
    <dgm:pt modelId="{6C5A5163-503F-4E16-AC35-782D03303800}" type="sibTrans" cxnId="{7976A862-CEC8-4C2D-ACD7-402D756DDFC5}">
      <dgm:prSet/>
      <dgm:spPr/>
      <dgm:t>
        <a:bodyPr/>
        <a:lstStyle/>
        <a:p>
          <a:endParaRPr lang="pl-PL"/>
        </a:p>
      </dgm:t>
    </dgm:pt>
    <dgm:pt modelId="{A3F88BAD-B1B7-4120-B42A-DF8FDB2C6224}">
      <dgm:prSet custT="1"/>
      <dgm:spPr/>
      <dgm:t>
        <a:bodyPr/>
        <a:lstStyle/>
        <a:p>
          <a:r>
            <a:rPr lang="pl-PL" sz="2400" dirty="0"/>
            <a:t>zakłócenia konkurencji</a:t>
          </a:r>
        </a:p>
      </dgm:t>
    </dgm:pt>
    <dgm:pt modelId="{EB94C134-E06A-4424-ADD1-30C5643BDAF3}" type="parTrans" cxnId="{AE40B1BC-3E9F-4D40-9738-4C4F087B52A3}">
      <dgm:prSet/>
      <dgm:spPr/>
      <dgm:t>
        <a:bodyPr/>
        <a:lstStyle/>
        <a:p>
          <a:endParaRPr lang="pl-PL"/>
        </a:p>
      </dgm:t>
    </dgm:pt>
    <dgm:pt modelId="{0F91E06D-636D-40B4-8E02-A47C1C750765}" type="sibTrans" cxnId="{AE40B1BC-3E9F-4D40-9738-4C4F087B52A3}">
      <dgm:prSet/>
      <dgm:spPr/>
      <dgm:t>
        <a:bodyPr/>
        <a:lstStyle/>
        <a:p>
          <a:endParaRPr lang="pl-PL"/>
        </a:p>
      </dgm:t>
    </dgm:pt>
    <dgm:pt modelId="{C3D45952-7B7E-4562-85BF-7F13558BA77E}" type="pres">
      <dgm:prSet presAssocID="{97AD905C-76DE-4766-99A0-44251EF38620}" presName="hierChild1" presStyleCnt="0">
        <dgm:presLayoutVars>
          <dgm:orgChart val="1"/>
          <dgm:chPref val="1"/>
          <dgm:dir/>
          <dgm:animOne val="branch"/>
          <dgm:animLvl val="lvl"/>
          <dgm:resizeHandles/>
        </dgm:presLayoutVars>
      </dgm:prSet>
      <dgm:spPr/>
    </dgm:pt>
    <dgm:pt modelId="{6A9F669E-4AB3-40D0-9C59-9050918E0EC8}" type="pres">
      <dgm:prSet presAssocID="{D2F4394D-8E9F-4F25-BF73-32A348B464C5}" presName="hierRoot1" presStyleCnt="0">
        <dgm:presLayoutVars>
          <dgm:hierBranch val="init"/>
        </dgm:presLayoutVars>
      </dgm:prSet>
      <dgm:spPr/>
    </dgm:pt>
    <dgm:pt modelId="{7B65FA8D-7677-4399-B67B-CACA00AFC260}" type="pres">
      <dgm:prSet presAssocID="{D2F4394D-8E9F-4F25-BF73-32A348B464C5}" presName="rootComposite1" presStyleCnt="0"/>
      <dgm:spPr/>
    </dgm:pt>
    <dgm:pt modelId="{79FAD2E3-A706-4CB2-96CA-11F71F3731EE}" type="pres">
      <dgm:prSet presAssocID="{D2F4394D-8E9F-4F25-BF73-32A348B464C5}" presName="rootText1" presStyleLbl="node0" presStyleIdx="0" presStyleCnt="1">
        <dgm:presLayoutVars>
          <dgm:chPref val="3"/>
        </dgm:presLayoutVars>
      </dgm:prSet>
      <dgm:spPr/>
    </dgm:pt>
    <dgm:pt modelId="{F0323B12-D3C6-4444-8793-79A285D681A3}" type="pres">
      <dgm:prSet presAssocID="{D2F4394D-8E9F-4F25-BF73-32A348B464C5}" presName="rootConnector1" presStyleLbl="node1" presStyleIdx="0" presStyleCnt="0"/>
      <dgm:spPr/>
    </dgm:pt>
    <dgm:pt modelId="{EE857F78-385C-4149-A7FC-AD66E77B7891}" type="pres">
      <dgm:prSet presAssocID="{D2F4394D-8E9F-4F25-BF73-32A348B464C5}" presName="hierChild2" presStyleCnt="0"/>
      <dgm:spPr/>
    </dgm:pt>
    <dgm:pt modelId="{CF6BFDED-0372-4557-8E2B-AAB2B1BFC449}" type="pres">
      <dgm:prSet presAssocID="{78B644EF-C9B5-4EB3-970C-341AB0F966BA}" presName="Name37" presStyleLbl="parChTrans1D2" presStyleIdx="0" presStyleCnt="2"/>
      <dgm:spPr/>
    </dgm:pt>
    <dgm:pt modelId="{5153BCE1-8B17-4443-BB82-39E3913410D3}" type="pres">
      <dgm:prSet presAssocID="{D8B11DF0-E4CF-4F7E-967E-AFA1C6C4F51B}" presName="hierRoot2" presStyleCnt="0">
        <dgm:presLayoutVars>
          <dgm:hierBranch val="init"/>
        </dgm:presLayoutVars>
      </dgm:prSet>
      <dgm:spPr/>
    </dgm:pt>
    <dgm:pt modelId="{0A3199B8-2F02-4047-A210-59D8BFE1D340}" type="pres">
      <dgm:prSet presAssocID="{D8B11DF0-E4CF-4F7E-967E-AFA1C6C4F51B}" presName="rootComposite" presStyleCnt="0"/>
      <dgm:spPr/>
    </dgm:pt>
    <dgm:pt modelId="{255C1A0F-B29A-4A25-8996-2B742C608CCF}" type="pres">
      <dgm:prSet presAssocID="{D8B11DF0-E4CF-4F7E-967E-AFA1C6C4F51B}" presName="rootText" presStyleLbl="node2" presStyleIdx="0" presStyleCnt="2">
        <dgm:presLayoutVars>
          <dgm:chPref val="3"/>
        </dgm:presLayoutVars>
      </dgm:prSet>
      <dgm:spPr/>
    </dgm:pt>
    <dgm:pt modelId="{F84ED2B7-87F5-4CDC-9406-76B977F7CC8B}" type="pres">
      <dgm:prSet presAssocID="{D8B11DF0-E4CF-4F7E-967E-AFA1C6C4F51B}" presName="rootConnector" presStyleLbl="node2" presStyleIdx="0" presStyleCnt="2"/>
      <dgm:spPr/>
    </dgm:pt>
    <dgm:pt modelId="{1383A44E-FA0D-4829-8643-26DAD666BD50}" type="pres">
      <dgm:prSet presAssocID="{D8B11DF0-E4CF-4F7E-967E-AFA1C6C4F51B}" presName="hierChild4" presStyleCnt="0"/>
      <dgm:spPr/>
    </dgm:pt>
    <dgm:pt modelId="{C6A4B613-7AA7-4B7F-8332-43623CF92912}" type="pres">
      <dgm:prSet presAssocID="{D8B11DF0-E4CF-4F7E-967E-AFA1C6C4F51B}" presName="hierChild5" presStyleCnt="0"/>
      <dgm:spPr/>
    </dgm:pt>
    <dgm:pt modelId="{FE231806-835F-49C6-AEC8-57D5335CE740}" type="pres">
      <dgm:prSet presAssocID="{EB94C134-E06A-4424-ADD1-30C5643BDAF3}" presName="Name37" presStyleLbl="parChTrans1D2" presStyleIdx="1" presStyleCnt="2"/>
      <dgm:spPr/>
    </dgm:pt>
    <dgm:pt modelId="{305DB672-B31E-4C47-9F77-46644B5449FF}" type="pres">
      <dgm:prSet presAssocID="{A3F88BAD-B1B7-4120-B42A-DF8FDB2C6224}" presName="hierRoot2" presStyleCnt="0">
        <dgm:presLayoutVars>
          <dgm:hierBranch val="init"/>
        </dgm:presLayoutVars>
      </dgm:prSet>
      <dgm:spPr/>
    </dgm:pt>
    <dgm:pt modelId="{7B8A6B7E-68EA-47F0-9E76-E230E01912E5}" type="pres">
      <dgm:prSet presAssocID="{A3F88BAD-B1B7-4120-B42A-DF8FDB2C6224}" presName="rootComposite" presStyleCnt="0"/>
      <dgm:spPr/>
    </dgm:pt>
    <dgm:pt modelId="{F82E21CA-E2CB-484C-8104-E55395D2A4DE}" type="pres">
      <dgm:prSet presAssocID="{A3F88BAD-B1B7-4120-B42A-DF8FDB2C6224}" presName="rootText" presStyleLbl="node2" presStyleIdx="1" presStyleCnt="2">
        <dgm:presLayoutVars>
          <dgm:chPref val="3"/>
        </dgm:presLayoutVars>
      </dgm:prSet>
      <dgm:spPr/>
    </dgm:pt>
    <dgm:pt modelId="{E1DEDD3E-2CF7-44A6-B1B0-ACE2EBC837F1}" type="pres">
      <dgm:prSet presAssocID="{A3F88BAD-B1B7-4120-B42A-DF8FDB2C6224}" presName="rootConnector" presStyleLbl="node2" presStyleIdx="1" presStyleCnt="2"/>
      <dgm:spPr/>
    </dgm:pt>
    <dgm:pt modelId="{705EB7C8-BA73-42D2-9308-3C3B9F31577F}" type="pres">
      <dgm:prSet presAssocID="{A3F88BAD-B1B7-4120-B42A-DF8FDB2C6224}" presName="hierChild4" presStyleCnt="0"/>
      <dgm:spPr/>
    </dgm:pt>
    <dgm:pt modelId="{097461FD-01C4-4479-BA85-0E813873EA3A}" type="pres">
      <dgm:prSet presAssocID="{A3F88BAD-B1B7-4120-B42A-DF8FDB2C6224}" presName="hierChild5" presStyleCnt="0"/>
      <dgm:spPr/>
    </dgm:pt>
    <dgm:pt modelId="{0C6A8ED1-059B-4D9A-96E3-DCE79E3263C6}" type="pres">
      <dgm:prSet presAssocID="{D2F4394D-8E9F-4F25-BF73-32A348B464C5}" presName="hierChild3" presStyleCnt="0"/>
      <dgm:spPr/>
    </dgm:pt>
  </dgm:ptLst>
  <dgm:cxnLst>
    <dgm:cxn modelId="{FA2FFE01-CCCF-47FC-AF38-A4C4FC429A95}" type="presOf" srcId="{A3F88BAD-B1B7-4120-B42A-DF8FDB2C6224}" destId="{F82E21CA-E2CB-484C-8104-E55395D2A4DE}" srcOrd="0" destOrd="0" presId="urn:microsoft.com/office/officeart/2005/8/layout/orgChart1"/>
    <dgm:cxn modelId="{84EF100B-7142-4E6C-B44F-771C48B67937}" type="presOf" srcId="{D8B11DF0-E4CF-4F7E-967E-AFA1C6C4F51B}" destId="{F84ED2B7-87F5-4CDC-9406-76B977F7CC8B}" srcOrd="1" destOrd="0" presId="urn:microsoft.com/office/officeart/2005/8/layout/orgChart1"/>
    <dgm:cxn modelId="{7620F824-B14D-4660-92B6-C0360B27BE02}" type="presOf" srcId="{EB94C134-E06A-4424-ADD1-30C5643BDAF3}" destId="{FE231806-835F-49C6-AEC8-57D5335CE740}" srcOrd="0" destOrd="0" presId="urn:microsoft.com/office/officeart/2005/8/layout/orgChart1"/>
    <dgm:cxn modelId="{904D6A36-0512-4C29-80FD-41810B1E83E8}" type="presOf" srcId="{97AD905C-76DE-4766-99A0-44251EF38620}" destId="{C3D45952-7B7E-4562-85BF-7F13558BA77E}" srcOrd="0" destOrd="0" presId="urn:microsoft.com/office/officeart/2005/8/layout/orgChart1"/>
    <dgm:cxn modelId="{7976A862-CEC8-4C2D-ACD7-402D756DDFC5}" srcId="{D2F4394D-8E9F-4F25-BF73-32A348B464C5}" destId="{D8B11DF0-E4CF-4F7E-967E-AFA1C6C4F51B}" srcOrd="0" destOrd="0" parTransId="{78B644EF-C9B5-4EB3-970C-341AB0F966BA}" sibTransId="{6C5A5163-503F-4E16-AC35-782D03303800}"/>
    <dgm:cxn modelId="{8D617651-142E-4E5B-A18C-3BAF2F6D726F}" type="presOf" srcId="{78B644EF-C9B5-4EB3-970C-341AB0F966BA}" destId="{CF6BFDED-0372-4557-8E2B-AAB2B1BFC449}" srcOrd="0" destOrd="0" presId="urn:microsoft.com/office/officeart/2005/8/layout/orgChart1"/>
    <dgm:cxn modelId="{F5311F77-D62D-49CE-8BAC-1F0B95CFC3CC}" srcId="{97AD905C-76DE-4766-99A0-44251EF38620}" destId="{D2F4394D-8E9F-4F25-BF73-32A348B464C5}" srcOrd="0" destOrd="0" parTransId="{67B5BF86-9101-4462-9732-EA1C7BF323EF}" sibTransId="{6BF2A500-7737-42A4-9F47-25E34545FD65}"/>
    <dgm:cxn modelId="{D1C2187C-F4EF-4970-91A4-92A233AFD919}" type="presOf" srcId="{A3F88BAD-B1B7-4120-B42A-DF8FDB2C6224}" destId="{E1DEDD3E-2CF7-44A6-B1B0-ACE2EBC837F1}" srcOrd="1" destOrd="0" presId="urn:microsoft.com/office/officeart/2005/8/layout/orgChart1"/>
    <dgm:cxn modelId="{EF1B2893-2649-4271-8A23-97489545EC72}" type="presOf" srcId="{D2F4394D-8E9F-4F25-BF73-32A348B464C5}" destId="{79FAD2E3-A706-4CB2-96CA-11F71F3731EE}" srcOrd="0" destOrd="0" presId="urn:microsoft.com/office/officeart/2005/8/layout/orgChart1"/>
    <dgm:cxn modelId="{AE40B1BC-3E9F-4D40-9738-4C4F087B52A3}" srcId="{D2F4394D-8E9F-4F25-BF73-32A348B464C5}" destId="{A3F88BAD-B1B7-4120-B42A-DF8FDB2C6224}" srcOrd="1" destOrd="0" parTransId="{EB94C134-E06A-4424-ADD1-30C5643BDAF3}" sibTransId="{0F91E06D-636D-40B4-8E02-A47C1C750765}"/>
    <dgm:cxn modelId="{91E93FD8-A6C0-49B1-A2B1-DA37320DA712}" type="presOf" srcId="{D2F4394D-8E9F-4F25-BF73-32A348B464C5}" destId="{F0323B12-D3C6-4444-8793-79A285D681A3}" srcOrd="1" destOrd="0" presId="urn:microsoft.com/office/officeart/2005/8/layout/orgChart1"/>
    <dgm:cxn modelId="{25FCF5E0-8228-429D-8D04-129339E1F788}" type="presOf" srcId="{D8B11DF0-E4CF-4F7E-967E-AFA1C6C4F51B}" destId="{255C1A0F-B29A-4A25-8996-2B742C608CCF}" srcOrd="0" destOrd="0" presId="urn:microsoft.com/office/officeart/2005/8/layout/orgChart1"/>
    <dgm:cxn modelId="{0F8107E6-D20A-4DB5-8A5E-E2A86FC5D036}" type="presParOf" srcId="{C3D45952-7B7E-4562-85BF-7F13558BA77E}" destId="{6A9F669E-4AB3-40D0-9C59-9050918E0EC8}" srcOrd="0" destOrd="0" presId="urn:microsoft.com/office/officeart/2005/8/layout/orgChart1"/>
    <dgm:cxn modelId="{6A61156E-0F3D-484A-99CC-25AF5B2D4893}" type="presParOf" srcId="{6A9F669E-4AB3-40D0-9C59-9050918E0EC8}" destId="{7B65FA8D-7677-4399-B67B-CACA00AFC260}" srcOrd="0" destOrd="0" presId="urn:microsoft.com/office/officeart/2005/8/layout/orgChart1"/>
    <dgm:cxn modelId="{8F185F4A-5A39-4DD0-BBFD-902ACD10B31A}" type="presParOf" srcId="{7B65FA8D-7677-4399-B67B-CACA00AFC260}" destId="{79FAD2E3-A706-4CB2-96CA-11F71F3731EE}" srcOrd="0" destOrd="0" presId="urn:microsoft.com/office/officeart/2005/8/layout/orgChart1"/>
    <dgm:cxn modelId="{4B5A56D0-717B-400E-9B16-B6BF036DCD8A}" type="presParOf" srcId="{7B65FA8D-7677-4399-B67B-CACA00AFC260}" destId="{F0323B12-D3C6-4444-8793-79A285D681A3}" srcOrd="1" destOrd="0" presId="urn:microsoft.com/office/officeart/2005/8/layout/orgChart1"/>
    <dgm:cxn modelId="{1FC99E27-2F1B-4367-B7DD-D86A895E11D6}" type="presParOf" srcId="{6A9F669E-4AB3-40D0-9C59-9050918E0EC8}" destId="{EE857F78-385C-4149-A7FC-AD66E77B7891}" srcOrd="1" destOrd="0" presId="urn:microsoft.com/office/officeart/2005/8/layout/orgChart1"/>
    <dgm:cxn modelId="{BC9E830A-5532-4808-8028-44C1933C1C26}" type="presParOf" srcId="{EE857F78-385C-4149-A7FC-AD66E77B7891}" destId="{CF6BFDED-0372-4557-8E2B-AAB2B1BFC449}" srcOrd="0" destOrd="0" presId="urn:microsoft.com/office/officeart/2005/8/layout/orgChart1"/>
    <dgm:cxn modelId="{34C72478-A0C1-42C9-800A-42369048291E}" type="presParOf" srcId="{EE857F78-385C-4149-A7FC-AD66E77B7891}" destId="{5153BCE1-8B17-4443-BB82-39E3913410D3}" srcOrd="1" destOrd="0" presId="urn:microsoft.com/office/officeart/2005/8/layout/orgChart1"/>
    <dgm:cxn modelId="{92DB56FF-A420-49D6-B240-BF48D99DDD1D}" type="presParOf" srcId="{5153BCE1-8B17-4443-BB82-39E3913410D3}" destId="{0A3199B8-2F02-4047-A210-59D8BFE1D340}" srcOrd="0" destOrd="0" presId="urn:microsoft.com/office/officeart/2005/8/layout/orgChart1"/>
    <dgm:cxn modelId="{A78A1A3A-9B30-4B04-A78F-8E27463C8C9F}" type="presParOf" srcId="{0A3199B8-2F02-4047-A210-59D8BFE1D340}" destId="{255C1A0F-B29A-4A25-8996-2B742C608CCF}" srcOrd="0" destOrd="0" presId="urn:microsoft.com/office/officeart/2005/8/layout/orgChart1"/>
    <dgm:cxn modelId="{82D25E9D-6504-448A-A173-082B7242DCE5}" type="presParOf" srcId="{0A3199B8-2F02-4047-A210-59D8BFE1D340}" destId="{F84ED2B7-87F5-4CDC-9406-76B977F7CC8B}" srcOrd="1" destOrd="0" presId="urn:microsoft.com/office/officeart/2005/8/layout/orgChart1"/>
    <dgm:cxn modelId="{F5E37EFD-1B67-45A6-822D-53DFEC12074A}" type="presParOf" srcId="{5153BCE1-8B17-4443-BB82-39E3913410D3}" destId="{1383A44E-FA0D-4829-8643-26DAD666BD50}" srcOrd="1" destOrd="0" presId="urn:microsoft.com/office/officeart/2005/8/layout/orgChart1"/>
    <dgm:cxn modelId="{63EE1EFC-7413-4D62-BBB3-300D29F2D985}" type="presParOf" srcId="{5153BCE1-8B17-4443-BB82-39E3913410D3}" destId="{C6A4B613-7AA7-4B7F-8332-43623CF92912}" srcOrd="2" destOrd="0" presId="urn:microsoft.com/office/officeart/2005/8/layout/orgChart1"/>
    <dgm:cxn modelId="{9C4C4D61-A85E-45EF-A9D6-6B9A569EA7EA}" type="presParOf" srcId="{EE857F78-385C-4149-A7FC-AD66E77B7891}" destId="{FE231806-835F-49C6-AEC8-57D5335CE740}" srcOrd="2" destOrd="0" presId="urn:microsoft.com/office/officeart/2005/8/layout/orgChart1"/>
    <dgm:cxn modelId="{C8579D2D-54C8-48DF-BE11-045FDE6A0C3F}" type="presParOf" srcId="{EE857F78-385C-4149-A7FC-AD66E77B7891}" destId="{305DB672-B31E-4C47-9F77-46644B5449FF}" srcOrd="3" destOrd="0" presId="urn:microsoft.com/office/officeart/2005/8/layout/orgChart1"/>
    <dgm:cxn modelId="{1A90ACB5-EFBB-461C-A0E9-A93274510A62}" type="presParOf" srcId="{305DB672-B31E-4C47-9F77-46644B5449FF}" destId="{7B8A6B7E-68EA-47F0-9E76-E230E01912E5}" srcOrd="0" destOrd="0" presId="urn:microsoft.com/office/officeart/2005/8/layout/orgChart1"/>
    <dgm:cxn modelId="{47E896E0-C978-4EDC-B13A-42452A8A02D9}" type="presParOf" srcId="{7B8A6B7E-68EA-47F0-9E76-E230E01912E5}" destId="{F82E21CA-E2CB-484C-8104-E55395D2A4DE}" srcOrd="0" destOrd="0" presId="urn:microsoft.com/office/officeart/2005/8/layout/orgChart1"/>
    <dgm:cxn modelId="{C917B001-36EE-47C6-8950-805A94910B9A}" type="presParOf" srcId="{7B8A6B7E-68EA-47F0-9E76-E230E01912E5}" destId="{E1DEDD3E-2CF7-44A6-B1B0-ACE2EBC837F1}" srcOrd="1" destOrd="0" presId="urn:microsoft.com/office/officeart/2005/8/layout/orgChart1"/>
    <dgm:cxn modelId="{0F1713B1-5F80-4798-A092-761A2C3997FC}" type="presParOf" srcId="{305DB672-B31E-4C47-9F77-46644B5449FF}" destId="{705EB7C8-BA73-42D2-9308-3C3B9F31577F}" srcOrd="1" destOrd="0" presId="urn:microsoft.com/office/officeart/2005/8/layout/orgChart1"/>
    <dgm:cxn modelId="{E152F264-B919-4B65-B3C9-6B6911AA0634}" type="presParOf" srcId="{305DB672-B31E-4C47-9F77-46644B5449FF}" destId="{097461FD-01C4-4479-BA85-0E813873EA3A}" srcOrd="2" destOrd="0" presId="urn:microsoft.com/office/officeart/2005/8/layout/orgChart1"/>
    <dgm:cxn modelId="{84BD24D3-9DFB-40E3-82ED-FBC9959B854C}" type="presParOf" srcId="{6A9F669E-4AB3-40D0-9C59-9050918E0EC8}" destId="{0C6A8ED1-059B-4D9A-96E3-DCE79E3263C6}"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FF4370-A88E-464C-97EC-398E7C30130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pl-PL"/>
        </a:p>
      </dgm:t>
    </dgm:pt>
    <dgm:pt modelId="{48846F68-C1B4-4AF4-A7F3-AC78DD8BDB3F}">
      <dgm:prSet custT="1"/>
      <dgm:spPr>
        <a:solidFill>
          <a:srgbClr val="7030A0"/>
        </a:solidFill>
      </dgm:spPr>
      <dgm:t>
        <a:bodyPr/>
        <a:lstStyle/>
        <a:p>
          <a:r>
            <a:rPr lang="pl-PL" sz="2400" dirty="0"/>
            <a:t>„</a:t>
          </a:r>
          <a:r>
            <a:rPr lang="pl-PL" sz="2400" dirty="0" err="1"/>
            <a:t>Ułatwiacze</a:t>
          </a:r>
          <a:r>
            <a:rPr lang="pl-PL" sz="2400" dirty="0"/>
            <a:t>” w sferze usług</a:t>
          </a:r>
        </a:p>
      </dgm:t>
    </dgm:pt>
    <dgm:pt modelId="{0692A074-BA50-40FC-A553-249745AB8DA7}" type="parTrans" cxnId="{BE7893BF-A93E-43B4-8672-0AF69B4513D1}">
      <dgm:prSet/>
      <dgm:spPr/>
      <dgm:t>
        <a:bodyPr/>
        <a:lstStyle/>
        <a:p>
          <a:endParaRPr lang="pl-PL"/>
        </a:p>
      </dgm:t>
    </dgm:pt>
    <dgm:pt modelId="{435A96F2-AD9E-4511-9598-F06DFBD57326}" type="sibTrans" cxnId="{BE7893BF-A93E-43B4-8672-0AF69B4513D1}">
      <dgm:prSet/>
      <dgm:spPr/>
      <dgm:t>
        <a:bodyPr/>
        <a:lstStyle/>
        <a:p>
          <a:endParaRPr lang="pl-PL"/>
        </a:p>
      </dgm:t>
    </dgm:pt>
    <dgm:pt modelId="{0F5215DC-C9C2-4153-883D-22DFCE6598D4}">
      <dgm:prSet custT="1"/>
      <dgm:spPr>
        <a:solidFill>
          <a:schemeClr val="bg1"/>
        </a:solidFill>
        <a:ln>
          <a:solidFill>
            <a:srgbClr val="7030A0"/>
          </a:solidFill>
        </a:ln>
      </dgm:spPr>
      <dgm:t>
        <a:bodyPr/>
        <a:lstStyle/>
        <a:p>
          <a:r>
            <a:rPr lang="pl-PL" sz="2400" dirty="0">
              <a:solidFill>
                <a:srgbClr val="7030A0"/>
              </a:solidFill>
            </a:rPr>
            <a:t>krótkoterminowy najem lokali mieszkalnych</a:t>
          </a:r>
        </a:p>
      </dgm:t>
    </dgm:pt>
    <dgm:pt modelId="{D3A35E7A-B60C-4282-B262-8F87FBB9E02C}" type="parTrans" cxnId="{DB76C428-4D79-48C7-8B9F-F419A010E407}">
      <dgm:prSet/>
      <dgm:spPr/>
      <dgm:t>
        <a:bodyPr/>
        <a:lstStyle/>
        <a:p>
          <a:endParaRPr lang="pl-PL"/>
        </a:p>
      </dgm:t>
    </dgm:pt>
    <dgm:pt modelId="{51812D74-E614-45BA-9D0F-BC23AD08FFEF}" type="sibTrans" cxnId="{DB76C428-4D79-48C7-8B9F-F419A010E407}">
      <dgm:prSet/>
      <dgm:spPr/>
      <dgm:t>
        <a:bodyPr/>
        <a:lstStyle/>
        <a:p>
          <a:endParaRPr lang="pl-PL"/>
        </a:p>
      </dgm:t>
    </dgm:pt>
    <dgm:pt modelId="{92B301D3-334C-43CD-B691-090684A7FEAA}">
      <dgm:prSet custT="1"/>
      <dgm:spPr>
        <a:solidFill>
          <a:schemeClr val="bg1"/>
        </a:solidFill>
        <a:ln>
          <a:solidFill>
            <a:srgbClr val="7030A0"/>
          </a:solidFill>
        </a:ln>
      </dgm:spPr>
      <dgm:t>
        <a:bodyPr/>
        <a:lstStyle/>
        <a:p>
          <a:r>
            <a:rPr lang="pl-PL" sz="2400" dirty="0">
              <a:solidFill>
                <a:srgbClr val="7030A0"/>
              </a:solidFill>
            </a:rPr>
            <a:t>przewóz drogowy osób</a:t>
          </a:r>
        </a:p>
      </dgm:t>
    </dgm:pt>
    <dgm:pt modelId="{7C6770EA-95FD-4551-96FB-D5BC9EE157FB}" type="parTrans" cxnId="{FD102660-616E-4185-93A0-339B1A044B56}">
      <dgm:prSet/>
      <dgm:spPr/>
      <dgm:t>
        <a:bodyPr/>
        <a:lstStyle/>
        <a:p>
          <a:endParaRPr lang="pl-PL"/>
        </a:p>
      </dgm:t>
    </dgm:pt>
    <dgm:pt modelId="{F9361B66-28DF-4E13-AA1B-35F386A068A2}" type="sibTrans" cxnId="{FD102660-616E-4185-93A0-339B1A044B56}">
      <dgm:prSet/>
      <dgm:spPr/>
      <dgm:t>
        <a:bodyPr/>
        <a:lstStyle/>
        <a:p>
          <a:endParaRPr lang="pl-PL"/>
        </a:p>
      </dgm:t>
    </dgm:pt>
    <dgm:pt modelId="{4850DF89-E21F-45CF-AED7-588C974F6D7D}" type="pres">
      <dgm:prSet presAssocID="{43FF4370-A88E-464C-97EC-398E7C30130E}" presName="hierChild1" presStyleCnt="0">
        <dgm:presLayoutVars>
          <dgm:orgChart val="1"/>
          <dgm:chPref val="1"/>
          <dgm:dir/>
          <dgm:animOne val="branch"/>
          <dgm:animLvl val="lvl"/>
          <dgm:resizeHandles/>
        </dgm:presLayoutVars>
      </dgm:prSet>
      <dgm:spPr/>
    </dgm:pt>
    <dgm:pt modelId="{B3C63719-48FF-4DBB-A35F-1D5821B7F780}" type="pres">
      <dgm:prSet presAssocID="{48846F68-C1B4-4AF4-A7F3-AC78DD8BDB3F}" presName="hierRoot1" presStyleCnt="0">
        <dgm:presLayoutVars>
          <dgm:hierBranch val="init"/>
        </dgm:presLayoutVars>
      </dgm:prSet>
      <dgm:spPr/>
    </dgm:pt>
    <dgm:pt modelId="{B7E6B5BA-A641-4352-8B32-E7C94590FA99}" type="pres">
      <dgm:prSet presAssocID="{48846F68-C1B4-4AF4-A7F3-AC78DD8BDB3F}" presName="rootComposite1" presStyleCnt="0"/>
      <dgm:spPr/>
    </dgm:pt>
    <dgm:pt modelId="{26F0D664-B58C-4E77-8E36-36C35D142EAE}" type="pres">
      <dgm:prSet presAssocID="{48846F68-C1B4-4AF4-A7F3-AC78DD8BDB3F}" presName="rootText1" presStyleLbl="node0" presStyleIdx="0" presStyleCnt="1">
        <dgm:presLayoutVars>
          <dgm:chPref val="3"/>
        </dgm:presLayoutVars>
      </dgm:prSet>
      <dgm:spPr/>
    </dgm:pt>
    <dgm:pt modelId="{D13E9519-E894-4A45-8DE5-81AD62F0173B}" type="pres">
      <dgm:prSet presAssocID="{48846F68-C1B4-4AF4-A7F3-AC78DD8BDB3F}" presName="rootConnector1" presStyleLbl="node1" presStyleIdx="0" presStyleCnt="0"/>
      <dgm:spPr/>
    </dgm:pt>
    <dgm:pt modelId="{1745712D-87DB-41E1-84DB-52F053CE08E5}" type="pres">
      <dgm:prSet presAssocID="{48846F68-C1B4-4AF4-A7F3-AC78DD8BDB3F}" presName="hierChild2" presStyleCnt="0"/>
      <dgm:spPr/>
    </dgm:pt>
    <dgm:pt modelId="{83CC08FF-FB11-4515-A64B-8A64ABF8006F}" type="pres">
      <dgm:prSet presAssocID="{D3A35E7A-B60C-4282-B262-8F87FBB9E02C}" presName="Name37" presStyleLbl="parChTrans1D2" presStyleIdx="0" presStyleCnt="2"/>
      <dgm:spPr/>
    </dgm:pt>
    <dgm:pt modelId="{E02496D9-85C7-4810-BB34-5CAF91121F2D}" type="pres">
      <dgm:prSet presAssocID="{0F5215DC-C9C2-4153-883D-22DFCE6598D4}" presName="hierRoot2" presStyleCnt="0">
        <dgm:presLayoutVars>
          <dgm:hierBranch val="init"/>
        </dgm:presLayoutVars>
      </dgm:prSet>
      <dgm:spPr/>
    </dgm:pt>
    <dgm:pt modelId="{8C1E5FF1-7658-487A-8AC4-F1A0BA08A9B9}" type="pres">
      <dgm:prSet presAssocID="{0F5215DC-C9C2-4153-883D-22DFCE6598D4}" presName="rootComposite" presStyleCnt="0"/>
      <dgm:spPr/>
    </dgm:pt>
    <dgm:pt modelId="{68CF042A-8F66-4856-96F9-A2E61697E20E}" type="pres">
      <dgm:prSet presAssocID="{0F5215DC-C9C2-4153-883D-22DFCE6598D4}" presName="rootText" presStyleLbl="node2" presStyleIdx="0" presStyleCnt="2">
        <dgm:presLayoutVars>
          <dgm:chPref val="3"/>
        </dgm:presLayoutVars>
      </dgm:prSet>
      <dgm:spPr/>
    </dgm:pt>
    <dgm:pt modelId="{448CED55-95D0-46EC-9D78-2704F78FBBA3}" type="pres">
      <dgm:prSet presAssocID="{0F5215DC-C9C2-4153-883D-22DFCE6598D4}" presName="rootConnector" presStyleLbl="node2" presStyleIdx="0" presStyleCnt="2"/>
      <dgm:spPr/>
    </dgm:pt>
    <dgm:pt modelId="{245B5FDE-85D0-467D-8BAC-5577DB50C4E1}" type="pres">
      <dgm:prSet presAssocID="{0F5215DC-C9C2-4153-883D-22DFCE6598D4}" presName="hierChild4" presStyleCnt="0"/>
      <dgm:spPr/>
    </dgm:pt>
    <dgm:pt modelId="{9A906C46-C933-4A07-989C-2BB3D393590E}" type="pres">
      <dgm:prSet presAssocID="{0F5215DC-C9C2-4153-883D-22DFCE6598D4}" presName="hierChild5" presStyleCnt="0"/>
      <dgm:spPr/>
    </dgm:pt>
    <dgm:pt modelId="{8358C6FA-ED3E-4EC6-BCD1-7995502EE235}" type="pres">
      <dgm:prSet presAssocID="{7C6770EA-95FD-4551-96FB-D5BC9EE157FB}" presName="Name37" presStyleLbl="parChTrans1D2" presStyleIdx="1" presStyleCnt="2"/>
      <dgm:spPr/>
    </dgm:pt>
    <dgm:pt modelId="{3815D7F8-EB4C-4C65-B76F-5FBA07EC2E34}" type="pres">
      <dgm:prSet presAssocID="{92B301D3-334C-43CD-B691-090684A7FEAA}" presName="hierRoot2" presStyleCnt="0">
        <dgm:presLayoutVars>
          <dgm:hierBranch val="init"/>
        </dgm:presLayoutVars>
      </dgm:prSet>
      <dgm:spPr/>
    </dgm:pt>
    <dgm:pt modelId="{9A073203-77F3-451C-8114-19C9BC2BB60F}" type="pres">
      <dgm:prSet presAssocID="{92B301D3-334C-43CD-B691-090684A7FEAA}" presName="rootComposite" presStyleCnt="0"/>
      <dgm:spPr/>
    </dgm:pt>
    <dgm:pt modelId="{18D825FC-33B1-48AC-9366-20C790FE68C8}" type="pres">
      <dgm:prSet presAssocID="{92B301D3-334C-43CD-B691-090684A7FEAA}" presName="rootText" presStyleLbl="node2" presStyleIdx="1" presStyleCnt="2">
        <dgm:presLayoutVars>
          <dgm:chPref val="3"/>
        </dgm:presLayoutVars>
      </dgm:prSet>
      <dgm:spPr/>
    </dgm:pt>
    <dgm:pt modelId="{0341B837-F943-4228-A290-D0F9957B97D1}" type="pres">
      <dgm:prSet presAssocID="{92B301D3-334C-43CD-B691-090684A7FEAA}" presName="rootConnector" presStyleLbl="node2" presStyleIdx="1" presStyleCnt="2"/>
      <dgm:spPr/>
    </dgm:pt>
    <dgm:pt modelId="{EBEEA685-AD92-4B3D-B950-419B0070724F}" type="pres">
      <dgm:prSet presAssocID="{92B301D3-334C-43CD-B691-090684A7FEAA}" presName="hierChild4" presStyleCnt="0"/>
      <dgm:spPr/>
    </dgm:pt>
    <dgm:pt modelId="{2C8D4B74-2011-4E2C-A98C-73A6EFFC3D94}" type="pres">
      <dgm:prSet presAssocID="{92B301D3-334C-43CD-B691-090684A7FEAA}" presName="hierChild5" presStyleCnt="0"/>
      <dgm:spPr/>
    </dgm:pt>
    <dgm:pt modelId="{1DBD3F82-8E12-49C6-B02F-9B66FE9F2925}" type="pres">
      <dgm:prSet presAssocID="{48846F68-C1B4-4AF4-A7F3-AC78DD8BDB3F}" presName="hierChild3" presStyleCnt="0"/>
      <dgm:spPr/>
    </dgm:pt>
  </dgm:ptLst>
  <dgm:cxnLst>
    <dgm:cxn modelId="{CE293C15-4182-4EFD-971C-C98EDB6E88E4}" type="presOf" srcId="{D3A35E7A-B60C-4282-B262-8F87FBB9E02C}" destId="{83CC08FF-FB11-4515-A64B-8A64ABF8006F}" srcOrd="0" destOrd="0" presId="urn:microsoft.com/office/officeart/2005/8/layout/orgChart1"/>
    <dgm:cxn modelId="{DB76C428-4D79-48C7-8B9F-F419A010E407}" srcId="{48846F68-C1B4-4AF4-A7F3-AC78DD8BDB3F}" destId="{0F5215DC-C9C2-4153-883D-22DFCE6598D4}" srcOrd="0" destOrd="0" parTransId="{D3A35E7A-B60C-4282-B262-8F87FBB9E02C}" sibTransId="{51812D74-E614-45BA-9D0F-BC23AD08FFEF}"/>
    <dgm:cxn modelId="{A7793D31-2962-4914-ACDC-D31C6027F219}" type="presOf" srcId="{0F5215DC-C9C2-4153-883D-22DFCE6598D4}" destId="{68CF042A-8F66-4856-96F9-A2E61697E20E}" srcOrd="0" destOrd="0" presId="urn:microsoft.com/office/officeart/2005/8/layout/orgChart1"/>
    <dgm:cxn modelId="{388B213B-19A8-4BB2-993F-7751A8CE7F19}" type="presOf" srcId="{92B301D3-334C-43CD-B691-090684A7FEAA}" destId="{18D825FC-33B1-48AC-9366-20C790FE68C8}" srcOrd="0" destOrd="0" presId="urn:microsoft.com/office/officeart/2005/8/layout/orgChart1"/>
    <dgm:cxn modelId="{FD102660-616E-4185-93A0-339B1A044B56}" srcId="{48846F68-C1B4-4AF4-A7F3-AC78DD8BDB3F}" destId="{92B301D3-334C-43CD-B691-090684A7FEAA}" srcOrd="1" destOrd="0" parTransId="{7C6770EA-95FD-4551-96FB-D5BC9EE157FB}" sibTransId="{F9361B66-28DF-4E13-AA1B-35F386A068A2}"/>
    <dgm:cxn modelId="{F9119661-A704-4E46-99D7-B68DAF0ADEF9}" type="presOf" srcId="{0F5215DC-C9C2-4153-883D-22DFCE6598D4}" destId="{448CED55-95D0-46EC-9D78-2704F78FBBA3}" srcOrd="1" destOrd="0" presId="urn:microsoft.com/office/officeart/2005/8/layout/orgChart1"/>
    <dgm:cxn modelId="{B9E63948-7C58-4D86-9B60-DB5ED1B5298D}" type="presOf" srcId="{43FF4370-A88E-464C-97EC-398E7C30130E}" destId="{4850DF89-E21F-45CF-AED7-588C974F6D7D}" srcOrd="0" destOrd="0" presId="urn:microsoft.com/office/officeart/2005/8/layout/orgChart1"/>
    <dgm:cxn modelId="{8CE9766E-B015-42BD-B243-DE5E7997EDD0}" type="presOf" srcId="{48846F68-C1B4-4AF4-A7F3-AC78DD8BDB3F}" destId="{D13E9519-E894-4A45-8DE5-81AD62F0173B}" srcOrd="1" destOrd="0" presId="urn:microsoft.com/office/officeart/2005/8/layout/orgChart1"/>
    <dgm:cxn modelId="{531AC680-7852-4347-8F54-2B315D31C33C}" type="presOf" srcId="{92B301D3-334C-43CD-B691-090684A7FEAA}" destId="{0341B837-F943-4228-A290-D0F9957B97D1}" srcOrd="1" destOrd="0" presId="urn:microsoft.com/office/officeart/2005/8/layout/orgChart1"/>
    <dgm:cxn modelId="{BE7893BF-A93E-43B4-8672-0AF69B4513D1}" srcId="{43FF4370-A88E-464C-97EC-398E7C30130E}" destId="{48846F68-C1B4-4AF4-A7F3-AC78DD8BDB3F}" srcOrd="0" destOrd="0" parTransId="{0692A074-BA50-40FC-A553-249745AB8DA7}" sibTransId="{435A96F2-AD9E-4511-9598-F06DFBD57326}"/>
    <dgm:cxn modelId="{37D5C2C9-CDAE-4D06-B3FF-A2EA50595EEF}" type="presOf" srcId="{48846F68-C1B4-4AF4-A7F3-AC78DD8BDB3F}" destId="{26F0D664-B58C-4E77-8E36-36C35D142EAE}" srcOrd="0" destOrd="0" presId="urn:microsoft.com/office/officeart/2005/8/layout/orgChart1"/>
    <dgm:cxn modelId="{4EAC77D6-C656-4FCF-BE54-504AF4F20E21}" type="presOf" srcId="{7C6770EA-95FD-4551-96FB-D5BC9EE157FB}" destId="{8358C6FA-ED3E-4EC6-BCD1-7995502EE235}" srcOrd="0" destOrd="0" presId="urn:microsoft.com/office/officeart/2005/8/layout/orgChart1"/>
    <dgm:cxn modelId="{2F8675F3-19E4-4A5E-84E2-0CB1C191D694}" type="presParOf" srcId="{4850DF89-E21F-45CF-AED7-588C974F6D7D}" destId="{B3C63719-48FF-4DBB-A35F-1D5821B7F780}" srcOrd="0" destOrd="0" presId="urn:microsoft.com/office/officeart/2005/8/layout/orgChart1"/>
    <dgm:cxn modelId="{6F31DBF2-5E9C-4B3E-98AF-E814F1DB3FCC}" type="presParOf" srcId="{B3C63719-48FF-4DBB-A35F-1D5821B7F780}" destId="{B7E6B5BA-A641-4352-8B32-E7C94590FA99}" srcOrd="0" destOrd="0" presId="urn:microsoft.com/office/officeart/2005/8/layout/orgChart1"/>
    <dgm:cxn modelId="{E57A5963-AB77-468D-BCBD-38663F1A604E}" type="presParOf" srcId="{B7E6B5BA-A641-4352-8B32-E7C94590FA99}" destId="{26F0D664-B58C-4E77-8E36-36C35D142EAE}" srcOrd="0" destOrd="0" presId="urn:microsoft.com/office/officeart/2005/8/layout/orgChart1"/>
    <dgm:cxn modelId="{2DAA90FE-AF49-4A5D-B318-4C5FE783EC32}" type="presParOf" srcId="{B7E6B5BA-A641-4352-8B32-E7C94590FA99}" destId="{D13E9519-E894-4A45-8DE5-81AD62F0173B}" srcOrd="1" destOrd="0" presId="urn:microsoft.com/office/officeart/2005/8/layout/orgChart1"/>
    <dgm:cxn modelId="{F2673198-8F75-4975-86C5-30E8B6E79A08}" type="presParOf" srcId="{B3C63719-48FF-4DBB-A35F-1D5821B7F780}" destId="{1745712D-87DB-41E1-84DB-52F053CE08E5}" srcOrd="1" destOrd="0" presId="urn:microsoft.com/office/officeart/2005/8/layout/orgChart1"/>
    <dgm:cxn modelId="{5BE6CB99-15C6-4FC2-828C-2F276CAD6B0A}" type="presParOf" srcId="{1745712D-87DB-41E1-84DB-52F053CE08E5}" destId="{83CC08FF-FB11-4515-A64B-8A64ABF8006F}" srcOrd="0" destOrd="0" presId="urn:microsoft.com/office/officeart/2005/8/layout/orgChart1"/>
    <dgm:cxn modelId="{BCDD0DE8-A073-4A24-BF46-A54FE0440380}" type="presParOf" srcId="{1745712D-87DB-41E1-84DB-52F053CE08E5}" destId="{E02496D9-85C7-4810-BB34-5CAF91121F2D}" srcOrd="1" destOrd="0" presId="urn:microsoft.com/office/officeart/2005/8/layout/orgChart1"/>
    <dgm:cxn modelId="{A9C1BCFD-2AE8-4A4F-A850-823042958905}" type="presParOf" srcId="{E02496D9-85C7-4810-BB34-5CAF91121F2D}" destId="{8C1E5FF1-7658-487A-8AC4-F1A0BA08A9B9}" srcOrd="0" destOrd="0" presId="urn:microsoft.com/office/officeart/2005/8/layout/orgChart1"/>
    <dgm:cxn modelId="{D1A3C4C0-6393-49A6-96A9-14164AAA1020}" type="presParOf" srcId="{8C1E5FF1-7658-487A-8AC4-F1A0BA08A9B9}" destId="{68CF042A-8F66-4856-96F9-A2E61697E20E}" srcOrd="0" destOrd="0" presId="urn:microsoft.com/office/officeart/2005/8/layout/orgChart1"/>
    <dgm:cxn modelId="{438D74FD-D48A-4ACA-B9CC-F986880E00A3}" type="presParOf" srcId="{8C1E5FF1-7658-487A-8AC4-F1A0BA08A9B9}" destId="{448CED55-95D0-46EC-9D78-2704F78FBBA3}" srcOrd="1" destOrd="0" presId="urn:microsoft.com/office/officeart/2005/8/layout/orgChart1"/>
    <dgm:cxn modelId="{5BE2AA96-93BB-42A7-BC02-9AE06DFDF239}" type="presParOf" srcId="{E02496D9-85C7-4810-BB34-5CAF91121F2D}" destId="{245B5FDE-85D0-467D-8BAC-5577DB50C4E1}" srcOrd="1" destOrd="0" presId="urn:microsoft.com/office/officeart/2005/8/layout/orgChart1"/>
    <dgm:cxn modelId="{505BF385-1A08-4278-88DB-3B104ACB958F}" type="presParOf" srcId="{E02496D9-85C7-4810-BB34-5CAF91121F2D}" destId="{9A906C46-C933-4A07-989C-2BB3D393590E}" srcOrd="2" destOrd="0" presId="urn:microsoft.com/office/officeart/2005/8/layout/orgChart1"/>
    <dgm:cxn modelId="{28C64FB5-511C-427F-A118-58434649FE1A}" type="presParOf" srcId="{1745712D-87DB-41E1-84DB-52F053CE08E5}" destId="{8358C6FA-ED3E-4EC6-BCD1-7995502EE235}" srcOrd="2" destOrd="0" presId="urn:microsoft.com/office/officeart/2005/8/layout/orgChart1"/>
    <dgm:cxn modelId="{B65EC092-3848-4389-B3BA-D921A5232041}" type="presParOf" srcId="{1745712D-87DB-41E1-84DB-52F053CE08E5}" destId="{3815D7F8-EB4C-4C65-B76F-5FBA07EC2E34}" srcOrd="3" destOrd="0" presId="urn:microsoft.com/office/officeart/2005/8/layout/orgChart1"/>
    <dgm:cxn modelId="{2D394FD2-8782-4A78-B0DB-9F7CC725A90E}" type="presParOf" srcId="{3815D7F8-EB4C-4C65-B76F-5FBA07EC2E34}" destId="{9A073203-77F3-451C-8114-19C9BC2BB60F}" srcOrd="0" destOrd="0" presId="urn:microsoft.com/office/officeart/2005/8/layout/orgChart1"/>
    <dgm:cxn modelId="{08941BE3-208F-4950-93F9-E7C6420A5BC4}" type="presParOf" srcId="{9A073203-77F3-451C-8114-19C9BC2BB60F}" destId="{18D825FC-33B1-48AC-9366-20C790FE68C8}" srcOrd="0" destOrd="0" presId="urn:microsoft.com/office/officeart/2005/8/layout/orgChart1"/>
    <dgm:cxn modelId="{A7A8B38D-E361-4280-BD02-7E3DB0CCA827}" type="presParOf" srcId="{9A073203-77F3-451C-8114-19C9BC2BB60F}" destId="{0341B837-F943-4228-A290-D0F9957B97D1}" srcOrd="1" destOrd="0" presId="urn:microsoft.com/office/officeart/2005/8/layout/orgChart1"/>
    <dgm:cxn modelId="{077E992E-EF15-4708-87A4-15D305522DDC}" type="presParOf" srcId="{3815D7F8-EB4C-4C65-B76F-5FBA07EC2E34}" destId="{EBEEA685-AD92-4B3D-B950-419B0070724F}" srcOrd="1" destOrd="0" presId="urn:microsoft.com/office/officeart/2005/8/layout/orgChart1"/>
    <dgm:cxn modelId="{EC050D61-168E-467A-87D0-7B0EBDF35BD6}" type="presParOf" srcId="{3815D7F8-EB4C-4C65-B76F-5FBA07EC2E34}" destId="{2C8D4B74-2011-4E2C-A98C-73A6EFFC3D94}" srcOrd="2" destOrd="0" presId="urn:microsoft.com/office/officeart/2005/8/layout/orgChart1"/>
    <dgm:cxn modelId="{CD3A562C-6A93-4D15-A167-831D2856DF2A}" type="presParOf" srcId="{B3C63719-48FF-4DBB-A35F-1D5821B7F780}" destId="{1DBD3F82-8E12-49C6-B02F-9B66FE9F2925}"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FF4370-A88E-464C-97EC-398E7C30130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pl-PL"/>
        </a:p>
      </dgm:t>
    </dgm:pt>
    <dgm:pt modelId="{48846F68-C1B4-4AF4-A7F3-AC78DD8BDB3F}">
      <dgm:prSet custT="1"/>
      <dgm:spPr>
        <a:solidFill>
          <a:srgbClr val="7030A0"/>
        </a:solidFill>
      </dgm:spPr>
      <dgm:t>
        <a:bodyPr/>
        <a:lstStyle/>
        <a:p>
          <a:r>
            <a:rPr lang="pl-PL" sz="2400" dirty="0"/>
            <a:t>„</a:t>
          </a:r>
          <a:r>
            <a:rPr lang="pl-PL" sz="2400" dirty="0" err="1"/>
            <a:t>Ułatwiacze</a:t>
          </a:r>
          <a:r>
            <a:rPr lang="pl-PL" sz="2400" dirty="0"/>
            <a:t>” w sferze usług</a:t>
          </a:r>
        </a:p>
      </dgm:t>
    </dgm:pt>
    <dgm:pt modelId="{0692A074-BA50-40FC-A553-249745AB8DA7}" type="parTrans" cxnId="{BE7893BF-A93E-43B4-8672-0AF69B4513D1}">
      <dgm:prSet/>
      <dgm:spPr/>
      <dgm:t>
        <a:bodyPr/>
        <a:lstStyle/>
        <a:p>
          <a:endParaRPr lang="pl-PL"/>
        </a:p>
      </dgm:t>
    </dgm:pt>
    <dgm:pt modelId="{435A96F2-AD9E-4511-9598-F06DFBD57326}" type="sibTrans" cxnId="{BE7893BF-A93E-43B4-8672-0AF69B4513D1}">
      <dgm:prSet/>
      <dgm:spPr/>
      <dgm:t>
        <a:bodyPr/>
        <a:lstStyle/>
        <a:p>
          <a:endParaRPr lang="pl-PL"/>
        </a:p>
      </dgm:t>
    </dgm:pt>
    <dgm:pt modelId="{0F5215DC-C9C2-4153-883D-22DFCE6598D4}">
      <dgm:prSet custT="1"/>
      <dgm:spPr>
        <a:solidFill>
          <a:schemeClr val="bg1"/>
        </a:solidFill>
        <a:ln>
          <a:solidFill>
            <a:srgbClr val="7030A0"/>
          </a:solidFill>
        </a:ln>
      </dgm:spPr>
      <dgm:t>
        <a:bodyPr/>
        <a:lstStyle/>
        <a:p>
          <a:r>
            <a:rPr lang="pl-PL" sz="2400" dirty="0">
              <a:solidFill>
                <a:srgbClr val="7030A0"/>
              </a:solidFill>
            </a:rPr>
            <a:t>krótkoterminowy najem lokali mieszkalnych</a:t>
          </a:r>
        </a:p>
      </dgm:t>
    </dgm:pt>
    <dgm:pt modelId="{D3A35E7A-B60C-4282-B262-8F87FBB9E02C}" type="parTrans" cxnId="{DB76C428-4D79-48C7-8B9F-F419A010E407}">
      <dgm:prSet/>
      <dgm:spPr/>
      <dgm:t>
        <a:bodyPr/>
        <a:lstStyle/>
        <a:p>
          <a:endParaRPr lang="pl-PL"/>
        </a:p>
      </dgm:t>
    </dgm:pt>
    <dgm:pt modelId="{51812D74-E614-45BA-9D0F-BC23AD08FFEF}" type="sibTrans" cxnId="{DB76C428-4D79-48C7-8B9F-F419A010E407}">
      <dgm:prSet/>
      <dgm:spPr/>
      <dgm:t>
        <a:bodyPr/>
        <a:lstStyle/>
        <a:p>
          <a:endParaRPr lang="pl-PL"/>
        </a:p>
      </dgm:t>
    </dgm:pt>
    <dgm:pt modelId="{92B301D3-334C-43CD-B691-090684A7FEAA}">
      <dgm:prSet custT="1"/>
      <dgm:spPr>
        <a:solidFill>
          <a:schemeClr val="bg1"/>
        </a:solidFill>
        <a:ln>
          <a:solidFill>
            <a:srgbClr val="7030A0"/>
          </a:solidFill>
        </a:ln>
      </dgm:spPr>
      <dgm:t>
        <a:bodyPr/>
        <a:lstStyle/>
        <a:p>
          <a:r>
            <a:rPr lang="pl-PL" sz="2400" dirty="0">
              <a:solidFill>
                <a:srgbClr val="7030A0"/>
              </a:solidFill>
            </a:rPr>
            <a:t>przewóz drogowy osób</a:t>
          </a:r>
        </a:p>
      </dgm:t>
    </dgm:pt>
    <dgm:pt modelId="{7C6770EA-95FD-4551-96FB-D5BC9EE157FB}" type="parTrans" cxnId="{FD102660-616E-4185-93A0-339B1A044B56}">
      <dgm:prSet/>
      <dgm:spPr/>
      <dgm:t>
        <a:bodyPr/>
        <a:lstStyle/>
        <a:p>
          <a:endParaRPr lang="pl-PL"/>
        </a:p>
      </dgm:t>
    </dgm:pt>
    <dgm:pt modelId="{F9361B66-28DF-4E13-AA1B-35F386A068A2}" type="sibTrans" cxnId="{FD102660-616E-4185-93A0-339B1A044B56}">
      <dgm:prSet/>
      <dgm:spPr/>
      <dgm:t>
        <a:bodyPr/>
        <a:lstStyle/>
        <a:p>
          <a:endParaRPr lang="pl-PL"/>
        </a:p>
      </dgm:t>
    </dgm:pt>
    <dgm:pt modelId="{4850DF89-E21F-45CF-AED7-588C974F6D7D}" type="pres">
      <dgm:prSet presAssocID="{43FF4370-A88E-464C-97EC-398E7C30130E}" presName="hierChild1" presStyleCnt="0">
        <dgm:presLayoutVars>
          <dgm:orgChart val="1"/>
          <dgm:chPref val="1"/>
          <dgm:dir/>
          <dgm:animOne val="branch"/>
          <dgm:animLvl val="lvl"/>
          <dgm:resizeHandles/>
        </dgm:presLayoutVars>
      </dgm:prSet>
      <dgm:spPr/>
    </dgm:pt>
    <dgm:pt modelId="{B3C63719-48FF-4DBB-A35F-1D5821B7F780}" type="pres">
      <dgm:prSet presAssocID="{48846F68-C1B4-4AF4-A7F3-AC78DD8BDB3F}" presName="hierRoot1" presStyleCnt="0">
        <dgm:presLayoutVars>
          <dgm:hierBranch val="init"/>
        </dgm:presLayoutVars>
      </dgm:prSet>
      <dgm:spPr/>
    </dgm:pt>
    <dgm:pt modelId="{B7E6B5BA-A641-4352-8B32-E7C94590FA99}" type="pres">
      <dgm:prSet presAssocID="{48846F68-C1B4-4AF4-A7F3-AC78DD8BDB3F}" presName="rootComposite1" presStyleCnt="0"/>
      <dgm:spPr/>
    </dgm:pt>
    <dgm:pt modelId="{26F0D664-B58C-4E77-8E36-36C35D142EAE}" type="pres">
      <dgm:prSet presAssocID="{48846F68-C1B4-4AF4-A7F3-AC78DD8BDB3F}" presName="rootText1" presStyleLbl="node0" presStyleIdx="0" presStyleCnt="1">
        <dgm:presLayoutVars>
          <dgm:chPref val="3"/>
        </dgm:presLayoutVars>
      </dgm:prSet>
      <dgm:spPr/>
    </dgm:pt>
    <dgm:pt modelId="{D13E9519-E894-4A45-8DE5-81AD62F0173B}" type="pres">
      <dgm:prSet presAssocID="{48846F68-C1B4-4AF4-A7F3-AC78DD8BDB3F}" presName="rootConnector1" presStyleLbl="node1" presStyleIdx="0" presStyleCnt="0"/>
      <dgm:spPr/>
    </dgm:pt>
    <dgm:pt modelId="{1745712D-87DB-41E1-84DB-52F053CE08E5}" type="pres">
      <dgm:prSet presAssocID="{48846F68-C1B4-4AF4-A7F3-AC78DD8BDB3F}" presName="hierChild2" presStyleCnt="0"/>
      <dgm:spPr/>
    </dgm:pt>
    <dgm:pt modelId="{83CC08FF-FB11-4515-A64B-8A64ABF8006F}" type="pres">
      <dgm:prSet presAssocID="{D3A35E7A-B60C-4282-B262-8F87FBB9E02C}" presName="Name37" presStyleLbl="parChTrans1D2" presStyleIdx="0" presStyleCnt="2"/>
      <dgm:spPr/>
    </dgm:pt>
    <dgm:pt modelId="{E02496D9-85C7-4810-BB34-5CAF91121F2D}" type="pres">
      <dgm:prSet presAssocID="{0F5215DC-C9C2-4153-883D-22DFCE6598D4}" presName="hierRoot2" presStyleCnt="0">
        <dgm:presLayoutVars>
          <dgm:hierBranch val="init"/>
        </dgm:presLayoutVars>
      </dgm:prSet>
      <dgm:spPr/>
    </dgm:pt>
    <dgm:pt modelId="{8C1E5FF1-7658-487A-8AC4-F1A0BA08A9B9}" type="pres">
      <dgm:prSet presAssocID="{0F5215DC-C9C2-4153-883D-22DFCE6598D4}" presName="rootComposite" presStyleCnt="0"/>
      <dgm:spPr/>
    </dgm:pt>
    <dgm:pt modelId="{68CF042A-8F66-4856-96F9-A2E61697E20E}" type="pres">
      <dgm:prSet presAssocID="{0F5215DC-C9C2-4153-883D-22DFCE6598D4}" presName="rootText" presStyleLbl="node2" presStyleIdx="0" presStyleCnt="2">
        <dgm:presLayoutVars>
          <dgm:chPref val="3"/>
        </dgm:presLayoutVars>
      </dgm:prSet>
      <dgm:spPr/>
    </dgm:pt>
    <dgm:pt modelId="{448CED55-95D0-46EC-9D78-2704F78FBBA3}" type="pres">
      <dgm:prSet presAssocID="{0F5215DC-C9C2-4153-883D-22DFCE6598D4}" presName="rootConnector" presStyleLbl="node2" presStyleIdx="0" presStyleCnt="2"/>
      <dgm:spPr/>
    </dgm:pt>
    <dgm:pt modelId="{245B5FDE-85D0-467D-8BAC-5577DB50C4E1}" type="pres">
      <dgm:prSet presAssocID="{0F5215DC-C9C2-4153-883D-22DFCE6598D4}" presName="hierChild4" presStyleCnt="0"/>
      <dgm:spPr/>
    </dgm:pt>
    <dgm:pt modelId="{9A906C46-C933-4A07-989C-2BB3D393590E}" type="pres">
      <dgm:prSet presAssocID="{0F5215DC-C9C2-4153-883D-22DFCE6598D4}" presName="hierChild5" presStyleCnt="0"/>
      <dgm:spPr/>
    </dgm:pt>
    <dgm:pt modelId="{8358C6FA-ED3E-4EC6-BCD1-7995502EE235}" type="pres">
      <dgm:prSet presAssocID="{7C6770EA-95FD-4551-96FB-D5BC9EE157FB}" presName="Name37" presStyleLbl="parChTrans1D2" presStyleIdx="1" presStyleCnt="2"/>
      <dgm:spPr/>
    </dgm:pt>
    <dgm:pt modelId="{3815D7F8-EB4C-4C65-B76F-5FBA07EC2E34}" type="pres">
      <dgm:prSet presAssocID="{92B301D3-334C-43CD-B691-090684A7FEAA}" presName="hierRoot2" presStyleCnt="0">
        <dgm:presLayoutVars>
          <dgm:hierBranch val="init"/>
        </dgm:presLayoutVars>
      </dgm:prSet>
      <dgm:spPr/>
    </dgm:pt>
    <dgm:pt modelId="{9A073203-77F3-451C-8114-19C9BC2BB60F}" type="pres">
      <dgm:prSet presAssocID="{92B301D3-334C-43CD-B691-090684A7FEAA}" presName="rootComposite" presStyleCnt="0"/>
      <dgm:spPr/>
    </dgm:pt>
    <dgm:pt modelId="{18D825FC-33B1-48AC-9366-20C790FE68C8}" type="pres">
      <dgm:prSet presAssocID="{92B301D3-334C-43CD-B691-090684A7FEAA}" presName="rootText" presStyleLbl="node2" presStyleIdx="1" presStyleCnt="2">
        <dgm:presLayoutVars>
          <dgm:chPref val="3"/>
        </dgm:presLayoutVars>
      </dgm:prSet>
      <dgm:spPr/>
    </dgm:pt>
    <dgm:pt modelId="{0341B837-F943-4228-A290-D0F9957B97D1}" type="pres">
      <dgm:prSet presAssocID="{92B301D3-334C-43CD-B691-090684A7FEAA}" presName="rootConnector" presStyleLbl="node2" presStyleIdx="1" presStyleCnt="2"/>
      <dgm:spPr/>
    </dgm:pt>
    <dgm:pt modelId="{EBEEA685-AD92-4B3D-B950-419B0070724F}" type="pres">
      <dgm:prSet presAssocID="{92B301D3-334C-43CD-B691-090684A7FEAA}" presName="hierChild4" presStyleCnt="0"/>
      <dgm:spPr/>
    </dgm:pt>
    <dgm:pt modelId="{2C8D4B74-2011-4E2C-A98C-73A6EFFC3D94}" type="pres">
      <dgm:prSet presAssocID="{92B301D3-334C-43CD-B691-090684A7FEAA}" presName="hierChild5" presStyleCnt="0"/>
      <dgm:spPr/>
    </dgm:pt>
    <dgm:pt modelId="{1DBD3F82-8E12-49C6-B02F-9B66FE9F2925}" type="pres">
      <dgm:prSet presAssocID="{48846F68-C1B4-4AF4-A7F3-AC78DD8BDB3F}" presName="hierChild3" presStyleCnt="0"/>
      <dgm:spPr/>
    </dgm:pt>
  </dgm:ptLst>
  <dgm:cxnLst>
    <dgm:cxn modelId="{CE293C15-4182-4EFD-971C-C98EDB6E88E4}" type="presOf" srcId="{D3A35E7A-B60C-4282-B262-8F87FBB9E02C}" destId="{83CC08FF-FB11-4515-A64B-8A64ABF8006F}" srcOrd="0" destOrd="0" presId="urn:microsoft.com/office/officeart/2005/8/layout/orgChart1"/>
    <dgm:cxn modelId="{DB76C428-4D79-48C7-8B9F-F419A010E407}" srcId="{48846F68-C1B4-4AF4-A7F3-AC78DD8BDB3F}" destId="{0F5215DC-C9C2-4153-883D-22DFCE6598D4}" srcOrd="0" destOrd="0" parTransId="{D3A35E7A-B60C-4282-B262-8F87FBB9E02C}" sibTransId="{51812D74-E614-45BA-9D0F-BC23AD08FFEF}"/>
    <dgm:cxn modelId="{A7793D31-2962-4914-ACDC-D31C6027F219}" type="presOf" srcId="{0F5215DC-C9C2-4153-883D-22DFCE6598D4}" destId="{68CF042A-8F66-4856-96F9-A2E61697E20E}" srcOrd="0" destOrd="0" presId="urn:microsoft.com/office/officeart/2005/8/layout/orgChart1"/>
    <dgm:cxn modelId="{388B213B-19A8-4BB2-993F-7751A8CE7F19}" type="presOf" srcId="{92B301D3-334C-43CD-B691-090684A7FEAA}" destId="{18D825FC-33B1-48AC-9366-20C790FE68C8}" srcOrd="0" destOrd="0" presId="urn:microsoft.com/office/officeart/2005/8/layout/orgChart1"/>
    <dgm:cxn modelId="{FD102660-616E-4185-93A0-339B1A044B56}" srcId="{48846F68-C1B4-4AF4-A7F3-AC78DD8BDB3F}" destId="{92B301D3-334C-43CD-B691-090684A7FEAA}" srcOrd="1" destOrd="0" parTransId="{7C6770EA-95FD-4551-96FB-D5BC9EE157FB}" sibTransId="{F9361B66-28DF-4E13-AA1B-35F386A068A2}"/>
    <dgm:cxn modelId="{F9119661-A704-4E46-99D7-B68DAF0ADEF9}" type="presOf" srcId="{0F5215DC-C9C2-4153-883D-22DFCE6598D4}" destId="{448CED55-95D0-46EC-9D78-2704F78FBBA3}" srcOrd="1" destOrd="0" presId="urn:microsoft.com/office/officeart/2005/8/layout/orgChart1"/>
    <dgm:cxn modelId="{B9E63948-7C58-4D86-9B60-DB5ED1B5298D}" type="presOf" srcId="{43FF4370-A88E-464C-97EC-398E7C30130E}" destId="{4850DF89-E21F-45CF-AED7-588C974F6D7D}" srcOrd="0" destOrd="0" presId="urn:microsoft.com/office/officeart/2005/8/layout/orgChart1"/>
    <dgm:cxn modelId="{8CE9766E-B015-42BD-B243-DE5E7997EDD0}" type="presOf" srcId="{48846F68-C1B4-4AF4-A7F3-AC78DD8BDB3F}" destId="{D13E9519-E894-4A45-8DE5-81AD62F0173B}" srcOrd="1" destOrd="0" presId="urn:microsoft.com/office/officeart/2005/8/layout/orgChart1"/>
    <dgm:cxn modelId="{531AC680-7852-4347-8F54-2B315D31C33C}" type="presOf" srcId="{92B301D3-334C-43CD-B691-090684A7FEAA}" destId="{0341B837-F943-4228-A290-D0F9957B97D1}" srcOrd="1" destOrd="0" presId="urn:microsoft.com/office/officeart/2005/8/layout/orgChart1"/>
    <dgm:cxn modelId="{BE7893BF-A93E-43B4-8672-0AF69B4513D1}" srcId="{43FF4370-A88E-464C-97EC-398E7C30130E}" destId="{48846F68-C1B4-4AF4-A7F3-AC78DD8BDB3F}" srcOrd="0" destOrd="0" parTransId="{0692A074-BA50-40FC-A553-249745AB8DA7}" sibTransId="{435A96F2-AD9E-4511-9598-F06DFBD57326}"/>
    <dgm:cxn modelId="{37D5C2C9-CDAE-4D06-B3FF-A2EA50595EEF}" type="presOf" srcId="{48846F68-C1B4-4AF4-A7F3-AC78DD8BDB3F}" destId="{26F0D664-B58C-4E77-8E36-36C35D142EAE}" srcOrd="0" destOrd="0" presId="urn:microsoft.com/office/officeart/2005/8/layout/orgChart1"/>
    <dgm:cxn modelId="{4EAC77D6-C656-4FCF-BE54-504AF4F20E21}" type="presOf" srcId="{7C6770EA-95FD-4551-96FB-D5BC9EE157FB}" destId="{8358C6FA-ED3E-4EC6-BCD1-7995502EE235}" srcOrd="0" destOrd="0" presId="urn:microsoft.com/office/officeart/2005/8/layout/orgChart1"/>
    <dgm:cxn modelId="{2F8675F3-19E4-4A5E-84E2-0CB1C191D694}" type="presParOf" srcId="{4850DF89-E21F-45CF-AED7-588C974F6D7D}" destId="{B3C63719-48FF-4DBB-A35F-1D5821B7F780}" srcOrd="0" destOrd="0" presId="urn:microsoft.com/office/officeart/2005/8/layout/orgChart1"/>
    <dgm:cxn modelId="{6F31DBF2-5E9C-4B3E-98AF-E814F1DB3FCC}" type="presParOf" srcId="{B3C63719-48FF-4DBB-A35F-1D5821B7F780}" destId="{B7E6B5BA-A641-4352-8B32-E7C94590FA99}" srcOrd="0" destOrd="0" presId="urn:microsoft.com/office/officeart/2005/8/layout/orgChart1"/>
    <dgm:cxn modelId="{E57A5963-AB77-468D-BCBD-38663F1A604E}" type="presParOf" srcId="{B7E6B5BA-A641-4352-8B32-E7C94590FA99}" destId="{26F0D664-B58C-4E77-8E36-36C35D142EAE}" srcOrd="0" destOrd="0" presId="urn:microsoft.com/office/officeart/2005/8/layout/orgChart1"/>
    <dgm:cxn modelId="{2DAA90FE-AF49-4A5D-B318-4C5FE783EC32}" type="presParOf" srcId="{B7E6B5BA-A641-4352-8B32-E7C94590FA99}" destId="{D13E9519-E894-4A45-8DE5-81AD62F0173B}" srcOrd="1" destOrd="0" presId="urn:microsoft.com/office/officeart/2005/8/layout/orgChart1"/>
    <dgm:cxn modelId="{F2673198-8F75-4975-86C5-30E8B6E79A08}" type="presParOf" srcId="{B3C63719-48FF-4DBB-A35F-1D5821B7F780}" destId="{1745712D-87DB-41E1-84DB-52F053CE08E5}" srcOrd="1" destOrd="0" presId="urn:microsoft.com/office/officeart/2005/8/layout/orgChart1"/>
    <dgm:cxn modelId="{5BE6CB99-15C6-4FC2-828C-2F276CAD6B0A}" type="presParOf" srcId="{1745712D-87DB-41E1-84DB-52F053CE08E5}" destId="{83CC08FF-FB11-4515-A64B-8A64ABF8006F}" srcOrd="0" destOrd="0" presId="urn:microsoft.com/office/officeart/2005/8/layout/orgChart1"/>
    <dgm:cxn modelId="{BCDD0DE8-A073-4A24-BF46-A54FE0440380}" type="presParOf" srcId="{1745712D-87DB-41E1-84DB-52F053CE08E5}" destId="{E02496D9-85C7-4810-BB34-5CAF91121F2D}" srcOrd="1" destOrd="0" presId="urn:microsoft.com/office/officeart/2005/8/layout/orgChart1"/>
    <dgm:cxn modelId="{A9C1BCFD-2AE8-4A4F-A850-823042958905}" type="presParOf" srcId="{E02496D9-85C7-4810-BB34-5CAF91121F2D}" destId="{8C1E5FF1-7658-487A-8AC4-F1A0BA08A9B9}" srcOrd="0" destOrd="0" presId="urn:microsoft.com/office/officeart/2005/8/layout/orgChart1"/>
    <dgm:cxn modelId="{D1A3C4C0-6393-49A6-96A9-14164AAA1020}" type="presParOf" srcId="{8C1E5FF1-7658-487A-8AC4-F1A0BA08A9B9}" destId="{68CF042A-8F66-4856-96F9-A2E61697E20E}" srcOrd="0" destOrd="0" presId="urn:microsoft.com/office/officeart/2005/8/layout/orgChart1"/>
    <dgm:cxn modelId="{438D74FD-D48A-4ACA-B9CC-F986880E00A3}" type="presParOf" srcId="{8C1E5FF1-7658-487A-8AC4-F1A0BA08A9B9}" destId="{448CED55-95D0-46EC-9D78-2704F78FBBA3}" srcOrd="1" destOrd="0" presId="urn:microsoft.com/office/officeart/2005/8/layout/orgChart1"/>
    <dgm:cxn modelId="{5BE2AA96-93BB-42A7-BC02-9AE06DFDF239}" type="presParOf" srcId="{E02496D9-85C7-4810-BB34-5CAF91121F2D}" destId="{245B5FDE-85D0-467D-8BAC-5577DB50C4E1}" srcOrd="1" destOrd="0" presId="urn:microsoft.com/office/officeart/2005/8/layout/orgChart1"/>
    <dgm:cxn modelId="{505BF385-1A08-4278-88DB-3B104ACB958F}" type="presParOf" srcId="{E02496D9-85C7-4810-BB34-5CAF91121F2D}" destId="{9A906C46-C933-4A07-989C-2BB3D393590E}" srcOrd="2" destOrd="0" presId="urn:microsoft.com/office/officeart/2005/8/layout/orgChart1"/>
    <dgm:cxn modelId="{28C64FB5-511C-427F-A118-58434649FE1A}" type="presParOf" srcId="{1745712D-87DB-41E1-84DB-52F053CE08E5}" destId="{8358C6FA-ED3E-4EC6-BCD1-7995502EE235}" srcOrd="2" destOrd="0" presId="urn:microsoft.com/office/officeart/2005/8/layout/orgChart1"/>
    <dgm:cxn modelId="{B65EC092-3848-4389-B3BA-D921A5232041}" type="presParOf" srcId="{1745712D-87DB-41E1-84DB-52F053CE08E5}" destId="{3815D7F8-EB4C-4C65-B76F-5FBA07EC2E34}" srcOrd="3" destOrd="0" presId="urn:microsoft.com/office/officeart/2005/8/layout/orgChart1"/>
    <dgm:cxn modelId="{2D394FD2-8782-4A78-B0DB-9F7CC725A90E}" type="presParOf" srcId="{3815D7F8-EB4C-4C65-B76F-5FBA07EC2E34}" destId="{9A073203-77F3-451C-8114-19C9BC2BB60F}" srcOrd="0" destOrd="0" presId="urn:microsoft.com/office/officeart/2005/8/layout/orgChart1"/>
    <dgm:cxn modelId="{08941BE3-208F-4950-93F9-E7C6420A5BC4}" type="presParOf" srcId="{9A073203-77F3-451C-8114-19C9BC2BB60F}" destId="{18D825FC-33B1-48AC-9366-20C790FE68C8}" srcOrd="0" destOrd="0" presId="urn:microsoft.com/office/officeart/2005/8/layout/orgChart1"/>
    <dgm:cxn modelId="{A7A8B38D-E361-4280-BD02-7E3DB0CCA827}" type="presParOf" srcId="{9A073203-77F3-451C-8114-19C9BC2BB60F}" destId="{0341B837-F943-4228-A290-D0F9957B97D1}" srcOrd="1" destOrd="0" presId="urn:microsoft.com/office/officeart/2005/8/layout/orgChart1"/>
    <dgm:cxn modelId="{077E992E-EF15-4708-87A4-15D305522DDC}" type="presParOf" srcId="{3815D7F8-EB4C-4C65-B76F-5FBA07EC2E34}" destId="{EBEEA685-AD92-4B3D-B950-419B0070724F}" srcOrd="1" destOrd="0" presId="urn:microsoft.com/office/officeart/2005/8/layout/orgChart1"/>
    <dgm:cxn modelId="{EC050D61-168E-467A-87D0-7B0EBDF35BD6}" type="presParOf" srcId="{3815D7F8-EB4C-4C65-B76F-5FBA07EC2E34}" destId="{2C8D4B74-2011-4E2C-A98C-73A6EFFC3D94}" srcOrd="2" destOrd="0" presId="urn:microsoft.com/office/officeart/2005/8/layout/orgChart1"/>
    <dgm:cxn modelId="{CD3A562C-6A93-4D15-A167-831D2856DF2A}" type="presParOf" srcId="{B3C63719-48FF-4DBB-A35F-1D5821B7F780}" destId="{1DBD3F82-8E12-49C6-B02F-9B66FE9F2925}"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3FF4370-A88E-464C-97EC-398E7C30130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pl-PL"/>
        </a:p>
      </dgm:t>
    </dgm:pt>
    <dgm:pt modelId="{48846F68-C1B4-4AF4-A7F3-AC78DD8BDB3F}">
      <dgm:prSet custT="1"/>
      <dgm:spPr>
        <a:solidFill>
          <a:srgbClr val="7030A0"/>
        </a:solidFill>
      </dgm:spPr>
      <dgm:t>
        <a:bodyPr/>
        <a:lstStyle/>
        <a:p>
          <a:r>
            <a:rPr lang="pl-PL" sz="2400" dirty="0"/>
            <a:t>„</a:t>
          </a:r>
          <a:r>
            <a:rPr lang="pl-PL" sz="2400" dirty="0" err="1"/>
            <a:t>Ułatwiacze</a:t>
          </a:r>
          <a:r>
            <a:rPr lang="pl-PL" sz="2400" dirty="0"/>
            <a:t>” w sferze usług</a:t>
          </a:r>
        </a:p>
      </dgm:t>
    </dgm:pt>
    <dgm:pt modelId="{0692A074-BA50-40FC-A553-249745AB8DA7}" type="parTrans" cxnId="{BE7893BF-A93E-43B4-8672-0AF69B4513D1}">
      <dgm:prSet/>
      <dgm:spPr/>
      <dgm:t>
        <a:bodyPr/>
        <a:lstStyle/>
        <a:p>
          <a:endParaRPr lang="pl-PL"/>
        </a:p>
      </dgm:t>
    </dgm:pt>
    <dgm:pt modelId="{435A96F2-AD9E-4511-9598-F06DFBD57326}" type="sibTrans" cxnId="{BE7893BF-A93E-43B4-8672-0AF69B4513D1}">
      <dgm:prSet/>
      <dgm:spPr/>
      <dgm:t>
        <a:bodyPr/>
        <a:lstStyle/>
        <a:p>
          <a:endParaRPr lang="pl-PL"/>
        </a:p>
      </dgm:t>
    </dgm:pt>
    <dgm:pt modelId="{0F5215DC-C9C2-4153-883D-22DFCE6598D4}">
      <dgm:prSet custT="1"/>
      <dgm:spPr>
        <a:solidFill>
          <a:schemeClr val="bg1"/>
        </a:solidFill>
        <a:ln>
          <a:solidFill>
            <a:srgbClr val="7030A0"/>
          </a:solidFill>
        </a:ln>
      </dgm:spPr>
      <dgm:t>
        <a:bodyPr/>
        <a:lstStyle/>
        <a:p>
          <a:r>
            <a:rPr lang="pl-PL" sz="2400" dirty="0">
              <a:solidFill>
                <a:srgbClr val="7030A0"/>
              </a:solidFill>
            </a:rPr>
            <a:t>krótkoterminowy najem lokali mieszkalnych</a:t>
          </a:r>
        </a:p>
      </dgm:t>
    </dgm:pt>
    <dgm:pt modelId="{D3A35E7A-B60C-4282-B262-8F87FBB9E02C}" type="parTrans" cxnId="{DB76C428-4D79-48C7-8B9F-F419A010E407}">
      <dgm:prSet/>
      <dgm:spPr/>
      <dgm:t>
        <a:bodyPr/>
        <a:lstStyle/>
        <a:p>
          <a:endParaRPr lang="pl-PL"/>
        </a:p>
      </dgm:t>
    </dgm:pt>
    <dgm:pt modelId="{51812D74-E614-45BA-9D0F-BC23AD08FFEF}" type="sibTrans" cxnId="{DB76C428-4D79-48C7-8B9F-F419A010E407}">
      <dgm:prSet/>
      <dgm:spPr/>
      <dgm:t>
        <a:bodyPr/>
        <a:lstStyle/>
        <a:p>
          <a:endParaRPr lang="pl-PL"/>
        </a:p>
      </dgm:t>
    </dgm:pt>
    <dgm:pt modelId="{92B301D3-334C-43CD-B691-090684A7FEAA}">
      <dgm:prSet custT="1"/>
      <dgm:spPr>
        <a:solidFill>
          <a:schemeClr val="bg1"/>
        </a:solidFill>
        <a:ln>
          <a:solidFill>
            <a:srgbClr val="7030A0"/>
          </a:solidFill>
        </a:ln>
      </dgm:spPr>
      <dgm:t>
        <a:bodyPr/>
        <a:lstStyle/>
        <a:p>
          <a:r>
            <a:rPr lang="pl-PL" sz="2400" dirty="0">
              <a:solidFill>
                <a:srgbClr val="7030A0"/>
              </a:solidFill>
            </a:rPr>
            <a:t>przewóz drogowy osób</a:t>
          </a:r>
        </a:p>
      </dgm:t>
    </dgm:pt>
    <dgm:pt modelId="{7C6770EA-95FD-4551-96FB-D5BC9EE157FB}" type="parTrans" cxnId="{FD102660-616E-4185-93A0-339B1A044B56}">
      <dgm:prSet/>
      <dgm:spPr/>
      <dgm:t>
        <a:bodyPr/>
        <a:lstStyle/>
        <a:p>
          <a:endParaRPr lang="pl-PL"/>
        </a:p>
      </dgm:t>
    </dgm:pt>
    <dgm:pt modelId="{F9361B66-28DF-4E13-AA1B-35F386A068A2}" type="sibTrans" cxnId="{FD102660-616E-4185-93A0-339B1A044B56}">
      <dgm:prSet/>
      <dgm:spPr/>
      <dgm:t>
        <a:bodyPr/>
        <a:lstStyle/>
        <a:p>
          <a:endParaRPr lang="pl-PL"/>
        </a:p>
      </dgm:t>
    </dgm:pt>
    <dgm:pt modelId="{4850DF89-E21F-45CF-AED7-588C974F6D7D}" type="pres">
      <dgm:prSet presAssocID="{43FF4370-A88E-464C-97EC-398E7C30130E}" presName="hierChild1" presStyleCnt="0">
        <dgm:presLayoutVars>
          <dgm:orgChart val="1"/>
          <dgm:chPref val="1"/>
          <dgm:dir/>
          <dgm:animOne val="branch"/>
          <dgm:animLvl val="lvl"/>
          <dgm:resizeHandles/>
        </dgm:presLayoutVars>
      </dgm:prSet>
      <dgm:spPr/>
    </dgm:pt>
    <dgm:pt modelId="{B3C63719-48FF-4DBB-A35F-1D5821B7F780}" type="pres">
      <dgm:prSet presAssocID="{48846F68-C1B4-4AF4-A7F3-AC78DD8BDB3F}" presName="hierRoot1" presStyleCnt="0">
        <dgm:presLayoutVars>
          <dgm:hierBranch val="init"/>
        </dgm:presLayoutVars>
      </dgm:prSet>
      <dgm:spPr/>
    </dgm:pt>
    <dgm:pt modelId="{B7E6B5BA-A641-4352-8B32-E7C94590FA99}" type="pres">
      <dgm:prSet presAssocID="{48846F68-C1B4-4AF4-A7F3-AC78DD8BDB3F}" presName="rootComposite1" presStyleCnt="0"/>
      <dgm:spPr/>
    </dgm:pt>
    <dgm:pt modelId="{26F0D664-B58C-4E77-8E36-36C35D142EAE}" type="pres">
      <dgm:prSet presAssocID="{48846F68-C1B4-4AF4-A7F3-AC78DD8BDB3F}" presName="rootText1" presStyleLbl="node0" presStyleIdx="0" presStyleCnt="1">
        <dgm:presLayoutVars>
          <dgm:chPref val="3"/>
        </dgm:presLayoutVars>
      </dgm:prSet>
      <dgm:spPr/>
    </dgm:pt>
    <dgm:pt modelId="{D13E9519-E894-4A45-8DE5-81AD62F0173B}" type="pres">
      <dgm:prSet presAssocID="{48846F68-C1B4-4AF4-A7F3-AC78DD8BDB3F}" presName="rootConnector1" presStyleLbl="node1" presStyleIdx="0" presStyleCnt="0"/>
      <dgm:spPr/>
    </dgm:pt>
    <dgm:pt modelId="{1745712D-87DB-41E1-84DB-52F053CE08E5}" type="pres">
      <dgm:prSet presAssocID="{48846F68-C1B4-4AF4-A7F3-AC78DD8BDB3F}" presName="hierChild2" presStyleCnt="0"/>
      <dgm:spPr/>
    </dgm:pt>
    <dgm:pt modelId="{83CC08FF-FB11-4515-A64B-8A64ABF8006F}" type="pres">
      <dgm:prSet presAssocID="{D3A35E7A-B60C-4282-B262-8F87FBB9E02C}" presName="Name37" presStyleLbl="parChTrans1D2" presStyleIdx="0" presStyleCnt="2"/>
      <dgm:spPr/>
    </dgm:pt>
    <dgm:pt modelId="{E02496D9-85C7-4810-BB34-5CAF91121F2D}" type="pres">
      <dgm:prSet presAssocID="{0F5215DC-C9C2-4153-883D-22DFCE6598D4}" presName="hierRoot2" presStyleCnt="0">
        <dgm:presLayoutVars>
          <dgm:hierBranch val="init"/>
        </dgm:presLayoutVars>
      </dgm:prSet>
      <dgm:spPr/>
    </dgm:pt>
    <dgm:pt modelId="{8C1E5FF1-7658-487A-8AC4-F1A0BA08A9B9}" type="pres">
      <dgm:prSet presAssocID="{0F5215DC-C9C2-4153-883D-22DFCE6598D4}" presName="rootComposite" presStyleCnt="0"/>
      <dgm:spPr/>
    </dgm:pt>
    <dgm:pt modelId="{68CF042A-8F66-4856-96F9-A2E61697E20E}" type="pres">
      <dgm:prSet presAssocID="{0F5215DC-C9C2-4153-883D-22DFCE6598D4}" presName="rootText" presStyleLbl="node2" presStyleIdx="0" presStyleCnt="2">
        <dgm:presLayoutVars>
          <dgm:chPref val="3"/>
        </dgm:presLayoutVars>
      </dgm:prSet>
      <dgm:spPr/>
    </dgm:pt>
    <dgm:pt modelId="{448CED55-95D0-46EC-9D78-2704F78FBBA3}" type="pres">
      <dgm:prSet presAssocID="{0F5215DC-C9C2-4153-883D-22DFCE6598D4}" presName="rootConnector" presStyleLbl="node2" presStyleIdx="0" presStyleCnt="2"/>
      <dgm:spPr/>
    </dgm:pt>
    <dgm:pt modelId="{245B5FDE-85D0-467D-8BAC-5577DB50C4E1}" type="pres">
      <dgm:prSet presAssocID="{0F5215DC-C9C2-4153-883D-22DFCE6598D4}" presName="hierChild4" presStyleCnt="0"/>
      <dgm:spPr/>
    </dgm:pt>
    <dgm:pt modelId="{9A906C46-C933-4A07-989C-2BB3D393590E}" type="pres">
      <dgm:prSet presAssocID="{0F5215DC-C9C2-4153-883D-22DFCE6598D4}" presName="hierChild5" presStyleCnt="0"/>
      <dgm:spPr/>
    </dgm:pt>
    <dgm:pt modelId="{8358C6FA-ED3E-4EC6-BCD1-7995502EE235}" type="pres">
      <dgm:prSet presAssocID="{7C6770EA-95FD-4551-96FB-D5BC9EE157FB}" presName="Name37" presStyleLbl="parChTrans1D2" presStyleIdx="1" presStyleCnt="2"/>
      <dgm:spPr/>
    </dgm:pt>
    <dgm:pt modelId="{3815D7F8-EB4C-4C65-B76F-5FBA07EC2E34}" type="pres">
      <dgm:prSet presAssocID="{92B301D3-334C-43CD-B691-090684A7FEAA}" presName="hierRoot2" presStyleCnt="0">
        <dgm:presLayoutVars>
          <dgm:hierBranch val="init"/>
        </dgm:presLayoutVars>
      </dgm:prSet>
      <dgm:spPr/>
    </dgm:pt>
    <dgm:pt modelId="{9A073203-77F3-451C-8114-19C9BC2BB60F}" type="pres">
      <dgm:prSet presAssocID="{92B301D3-334C-43CD-B691-090684A7FEAA}" presName="rootComposite" presStyleCnt="0"/>
      <dgm:spPr/>
    </dgm:pt>
    <dgm:pt modelId="{18D825FC-33B1-48AC-9366-20C790FE68C8}" type="pres">
      <dgm:prSet presAssocID="{92B301D3-334C-43CD-B691-090684A7FEAA}" presName="rootText" presStyleLbl="node2" presStyleIdx="1" presStyleCnt="2">
        <dgm:presLayoutVars>
          <dgm:chPref val="3"/>
        </dgm:presLayoutVars>
      </dgm:prSet>
      <dgm:spPr/>
    </dgm:pt>
    <dgm:pt modelId="{0341B837-F943-4228-A290-D0F9957B97D1}" type="pres">
      <dgm:prSet presAssocID="{92B301D3-334C-43CD-B691-090684A7FEAA}" presName="rootConnector" presStyleLbl="node2" presStyleIdx="1" presStyleCnt="2"/>
      <dgm:spPr/>
    </dgm:pt>
    <dgm:pt modelId="{EBEEA685-AD92-4B3D-B950-419B0070724F}" type="pres">
      <dgm:prSet presAssocID="{92B301D3-334C-43CD-B691-090684A7FEAA}" presName="hierChild4" presStyleCnt="0"/>
      <dgm:spPr/>
    </dgm:pt>
    <dgm:pt modelId="{2C8D4B74-2011-4E2C-A98C-73A6EFFC3D94}" type="pres">
      <dgm:prSet presAssocID="{92B301D3-334C-43CD-B691-090684A7FEAA}" presName="hierChild5" presStyleCnt="0"/>
      <dgm:spPr/>
    </dgm:pt>
    <dgm:pt modelId="{1DBD3F82-8E12-49C6-B02F-9B66FE9F2925}" type="pres">
      <dgm:prSet presAssocID="{48846F68-C1B4-4AF4-A7F3-AC78DD8BDB3F}" presName="hierChild3" presStyleCnt="0"/>
      <dgm:spPr/>
    </dgm:pt>
  </dgm:ptLst>
  <dgm:cxnLst>
    <dgm:cxn modelId="{CE293C15-4182-4EFD-971C-C98EDB6E88E4}" type="presOf" srcId="{D3A35E7A-B60C-4282-B262-8F87FBB9E02C}" destId="{83CC08FF-FB11-4515-A64B-8A64ABF8006F}" srcOrd="0" destOrd="0" presId="urn:microsoft.com/office/officeart/2005/8/layout/orgChart1"/>
    <dgm:cxn modelId="{DB76C428-4D79-48C7-8B9F-F419A010E407}" srcId="{48846F68-C1B4-4AF4-A7F3-AC78DD8BDB3F}" destId="{0F5215DC-C9C2-4153-883D-22DFCE6598D4}" srcOrd="0" destOrd="0" parTransId="{D3A35E7A-B60C-4282-B262-8F87FBB9E02C}" sibTransId="{51812D74-E614-45BA-9D0F-BC23AD08FFEF}"/>
    <dgm:cxn modelId="{A7793D31-2962-4914-ACDC-D31C6027F219}" type="presOf" srcId="{0F5215DC-C9C2-4153-883D-22DFCE6598D4}" destId="{68CF042A-8F66-4856-96F9-A2E61697E20E}" srcOrd="0" destOrd="0" presId="urn:microsoft.com/office/officeart/2005/8/layout/orgChart1"/>
    <dgm:cxn modelId="{388B213B-19A8-4BB2-993F-7751A8CE7F19}" type="presOf" srcId="{92B301D3-334C-43CD-B691-090684A7FEAA}" destId="{18D825FC-33B1-48AC-9366-20C790FE68C8}" srcOrd="0" destOrd="0" presId="urn:microsoft.com/office/officeart/2005/8/layout/orgChart1"/>
    <dgm:cxn modelId="{FD102660-616E-4185-93A0-339B1A044B56}" srcId="{48846F68-C1B4-4AF4-A7F3-AC78DD8BDB3F}" destId="{92B301D3-334C-43CD-B691-090684A7FEAA}" srcOrd="1" destOrd="0" parTransId="{7C6770EA-95FD-4551-96FB-D5BC9EE157FB}" sibTransId="{F9361B66-28DF-4E13-AA1B-35F386A068A2}"/>
    <dgm:cxn modelId="{F9119661-A704-4E46-99D7-B68DAF0ADEF9}" type="presOf" srcId="{0F5215DC-C9C2-4153-883D-22DFCE6598D4}" destId="{448CED55-95D0-46EC-9D78-2704F78FBBA3}" srcOrd="1" destOrd="0" presId="urn:microsoft.com/office/officeart/2005/8/layout/orgChart1"/>
    <dgm:cxn modelId="{B9E63948-7C58-4D86-9B60-DB5ED1B5298D}" type="presOf" srcId="{43FF4370-A88E-464C-97EC-398E7C30130E}" destId="{4850DF89-E21F-45CF-AED7-588C974F6D7D}" srcOrd="0" destOrd="0" presId="urn:microsoft.com/office/officeart/2005/8/layout/orgChart1"/>
    <dgm:cxn modelId="{8CE9766E-B015-42BD-B243-DE5E7997EDD0}" type="presOf" srcId="{48846F68-C1B4-4AF4-A7F3-AC78DD8BDB3F}" destId="{D13E9519-E894-4A45-8DE5-81AD62F0173B}" srcOrd="1" destOrd="0" presId="urn:microsoft.com/office/officeart/2005/8/layout/orgChart1"/>
    <dgm:cxn modelId="{531AC680-7852-4347-8F54-2B315D31C33C}" type="presOf" srcId="{92B301D3-334C-43CD-B691-090684A7FEAA}" destId="{0341B837-F943-4228-A290-D0F9957B97D1}" srcOrd="1" destOrd="0" presId="urn:microsoft.com/office/officeart/2005/8/layout/orgChart1"/>
    <dgm:cxn modelId="{BE7893BF-A93E-43B4-8672-0AF69B4513D1}" srcId="{43FF4370-A88E-464C-97EC-398E7C30130E}" destId="{48846F68-C1B4-4AF4-A7F3-AC78DD8BDB3F}" srcOrd="0" destOrd="0" parTransId="{0692A074-BA50-40FC-A553-249745AB8DA7}" sibTransId="{435A96F2-AD9E-4511-9598-F06DFBD57326}"/>
    <dgm:cxn modelId="{37D5C2C9-CDAE-4D06-B3FF-A2EA50595EEF}" type="presOf" srcId="{48846F68-C1B4-4AF4-A7F3-AC78DD8BDB3F}" destId="{26F0D664-B58C-4E77-8E36-36C35D142EAE}" srcOrd="0" destOrd="0" presId="urn:microsoft.com/office/officeart/2005/8/layout/orgChart1"/>
    <dgm:cxn modelId="{4EAC77D6-C656-4FCF-BE54-504AF4F20E21}" type="presOf" srcId="{7C6770EA-95FD-4551-96FB-D5BC9EE157FB}" destId="{8358C6FA-ED3E-4EC6-BCD1-7995502EE235}" srcOrd="0" destOrd="0" presId="urn:microsoft.com/office/officeart/2005/8/layout/orgChart1"/>
    <dgm:cxn modelId="{2F8675F3-19E4-4A5E-84E2-0CB1C191D694}" type="presParOf" srcId="{4850DF89-E21F-45CF-AED7-588C974F6D7D}" destId="{B3C63719-48FF-4DBB-A35F-1D5821B7F780}" srcOrd="0" destOrd="0" presId="urn:microsoft.com/office/officeart/2005/8/layout/orgChart1"/>
    <dgm:cxn modelId="{6F31DBF2-5E9C-4B3E-98AF-E814F1DB3FCC}" type="presParOf" srcId="{B3C63719-48FF-4DBB-A35F-1D5821B7F780}" destId="{B7E6B5BA-A641-4352-8B32-E7C94590FA99}" srcOrd="0" destOrd="0" presId="urn:microsoft.com/office/officeart/2005/8/layout/orgChart1"/>
    <dgm:cxn modelId="{E57A5963-AB77-468D-BCBD-38663F1A604E}" type="presParOf" srcId="{B7E6B5BA-A641-4352-8B32-E7C94590FA99}" destId="{26F0D664-B58C-4E77-8E36-36C35D142EAE}" srcOrd="0" destOrd="0" presId="urn:microsoft.com/office/officeart/2005/8/layout/orgChart1"/>
    <dgm:cxn modelId="{2DAA90FE-AF49-4A5D-B318-4C5FE783EC32}" type="presParOf" srcId="{B7E6B5BA-A641-4352-8B32-E7C94590FA99}" destId="{D13E9519-E894-4A45-8DE5-81AD62F0173B}" srcOrd="1" destOrd="0" presId="urn:microsoft.com/office/officeart/2005/8/layout/orgChart1"/>
    <dgm:cxn modelId="{F2673198-8F75-4975-86C5-30E8B6E79A08}" type="presParOf" srcId="{B3C63719-48FF-4DBB-A35F-1D5821B7F780}" destId="{1745712D-87DB-41E1-84DB-52F053CE08E5}" srcOrd="1" destOrd="0" presId="urn:microsoft.com/office/officeart/2005/8/layout/orgChart1"/>
    <dgm:cxn modelId="{5BE6CB99-15C6-4FC2-828C-2F276CAD6B0A}" type="presParOf" srcId="{1745712D-87DB-41E1-84DB-52F053CE08E5}" destId="{83CC08FF-FB11-4515-A64B-8A64ABF8006F}" srcOrd="0" destOrd="0" presId="urn:microsoft.com/office/officeart/2005/8/layout/orgChart1"/>
    <dgm:cxn modelId="{BCDD0DE8-A073-4A24-BF46-A54FE0440380}" type="presParOf" srcId="{1745712D-87DB-41E1-84DB-52F053CE08E5}" destId="{E02496D9-85C7-4810-BB34-5CAF91121F2D}" srcOrd="1" destOrd="0" presId="urn:microsoft.com/office/officeart/2005/8/layout/orgChart1"/>
    <dgm:cxn modelId="{A9C1BCFD-2AE8-4A4F-A850-823042958905}" type="presParOf" srcId="{E02496D9-85C7-4810-BB34-5CAF91121F2D}" destId="{8C1E5FF1-7658-487A-8AC4-F1A0BA08A9B9}" srcOrd="0" destOrd="0" presId="urn:microsoft.com/office/officeart/2005/8/layout/orgChart1"/>
    <dgm:cxn modelId="{D1A3C4C0-6393-49A6-96A9-14164AAA1020}" type="presParOf" srcId="{8C1E5FF1-7658-487A-8AC4-F1A0BA08A9B9}" destId="{68CF042A-8F66-4856-96F9-A2E61697E20E}" srcOrd="0" destOrd="0" presId="urn:microsoft.com/office/officeart/2005/8/layout/orgChart1"/>
    <dgm:cxn modelId="{438D74FD-D48A-4ACA-B9CC-F986880E00A3}" type="presParOf" srcId="{8C1E5FF1-7658-487A-8AC4-F1A0BA08A9B9}" destId="{448CED55-95D0-46EC-9D78-2704F78FBBA3}" srcOrd="1" destOrd="0" presId="urn:microsoft.com/office/officeart/2005/8/layout/orgChart1"/>
    <dgm:cxn modelId="{5BE2AA96-93BB-42A7-BC02-9AE06DFDF239}" type="presParOf" srcId="{E02496D9-85C7-4810-BB34-5CAF91121F2D}" destId="{245B5FDE-85D0-467D-8BAC-5577DB50C4E1}" srcOrd="1" destOrd="0" presId="urn:microsoft.com/office/officeart/2005/8/layout/orgChart1"/>
    <dgm:cxn modelId="{505BF385-1A08-4278-88DB-3B104ACB958F}" type="presParOf" srcId="{E02496D9-85C7-4810-BB34-5CAF91121F2D}" destId="{9A906C46-C933-4A07-989C-2BB3D393590E}" srcOrd="2" destOrd="0" presId="urn:microsoft.com/office/officeart/2005/8/layout/orgChart1"/>
    <dgm:cxn modelId="{28C64FB5-511C-427F-A118-58434649FE1A}" type="presParOf" srcId="{1745712D-87DB-41E1-84DB-52F053CE08E5}" destId="{8358C6FA-ED3E-4EC6-BCD1-7995502EE235}" srcOrd="2" destOrd="0" presId="urn:microsoft.com/office/officeart/2005/8/layout/orgChart1"/>
    <dgm:cxn modelId="{B65EC092-3848-4389-B3BA-D921A5232041}" type="presParOf" srcId="{1745712D-87DB-41E1-84DB-52F053CE08E5}" destId="{3815D7F8-EB4C-4C65-B76F-5FBA07EC2E34}" srcOrd="3" destOrd="0" presId="urn:microsoft.com/office/officeart/2005/8/layout/orgChart1"/>
    <dgm:cxn modelId="{2D394FD2-8782-4A78-B0DB-9F7CC725A90E}" type="presParOf" srcId="{3815D7F8-EB4C-4C65-B76F-5FBA07EC2E34}" destId="{9A073203-77F3-451C-8114-19C9BC2BB60F}" srcOrd="0" destOrd="0" presId="urn:microsoft.com/office/officeart/2005/8/layout/orgChart1"/>
    <dgm:cxn modelId="{08941BE3-208F-4950-93F9-E7C6420A5BC4}" type="presParOf" srcId="{9A073203-77F3-451C-8114-19C9BC2BB60F}" destId="{18D825FC-33B1-48AC-9366-20C790FE68C8}" srcOrd="0" destOrd="0" presId="urn:microsoft.com/office/officeart/2005/8/layout/orgChart1"/>
    <dgm:cxn modelId="{A7A8B38D-E361-4280-BD02-7E3DB0CCA827}" type="presParOf" srcId="{9A073203-77F3-451C-8114-19C9BC2BB60F}" destId="{0341B837-F943-4228-A290-D0F9957B97D1}" srcOrd="1" destOrd="0" presId="urn:microsoft.com/office/officeart/2005/8/layout/orgChart1"/>
    <dgm:cxn modelId="{077E992E-EF15-4708-87A4-15D305522DDC}" type="presParOf" srcId="{3815D7F8-EB4C-4C65-B76F-5FBA07EC2E34}" destId="{EBEEA685-AD92-4B3D-B950-419B0070724F}" srcOrd="1" destOrd="0" presId="urn:microsoft.com/office/officeart/2005/8/layout/orgChart1"/>
    <dgm:cxn modelId="{EC050D61-168E-467A-87D0-7B0EBDF35BD6}" type="presParOf" srcId="{3815D7F8-EB4C-4C65-B76F-5FBA07EC2E34}" destId="{2C8D4B74-2011-4E2C-A98C-73A6EFFC3D94}" srcOrd="2" destOrd="0" presId="urn:microsoft.com/office/officeart/2005/8/layout/orgChart1"/>
    <dgm:cxn modelId="{CD3A562C-6A93-4D15-A167-831D2856DF2A}" type="presParOf" srcId="{B3C63719-48FF-4DBB-A35F-1D5821B7F780}" destId="{1DBD3F82-8E12-49C6-B02F-9B66FE9F2925}"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FF4370-A88E-464C-97EC-398E7C30130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pl-PL"/>
        </a:p>
      </dgm:t>
    </dgm:pt>
    <dgm:pt modelId="{48846F68-C1B4-4AF4-A7F3-AC78DD8BDB3F}">
      <dgm:prSet custT="1"/>
      <dgm:spPr>
        <a:solidFill>
          <a:srgbClr val="7030A0"/>
        </a:solidFill>
      </dgm:spPr>
      <dgm:t>
        <a:bodyPr/>
        <a:lstStyle/>
        <a:p>
          <a:r>
            <a:rPr lang="pl-PL" sz="2400" dirty="0"/>
            <a:t>„</a:t>
          </a:r>
          <a:r>
            <a:rPr lang="pl-PL" sz="2400" dirty="0" err="1"/>
            <a:t>Ułatwiacze</a:t>
          </a:r>
          <a:r>
            <a:rPr lang="pl-PL" sz="2400" dirty="0"/>
            <a:t>” w sferze usług</a:t>
          </a:r>
        </a:p>
      </dgm:t>
    </dgm:pt>
    <dgm:pt modelId="{0692A074-BA50-40FC-A553-249745AB8DA7}" type="parTrans" cxnId="{BE7893BF-A93E-43B4-8672-0AF69B4513D1}">
      <dgm:prSet/>
      <dgm:spPr/>
      <dgm:t>
        <a:bodyPr/>
        <a:lstStyle/>
        <a:p>
          <a:endParaRPr lang="pl-PL"/>
        </a:p>
      </dgm:t>
    </dgm:pt>
    <dgm:pt modelId="{435A96F2-AD9E-4511-9598-F06DFBD57326}" type="sibTrans" cxnId="{BE7893BF-A93E-43B4-8672-0AF69B4513D1}">
      <dgm:prSet/>
      <dgm:spPr/>
      <dgm:t>
        <a:bodyPr/>
        <a:lstStyle/>
        <a:p>
          <a:endParaRPr lang="pl-PL"/>
        </a:p>
      </dgm:t>
    </dgm:pt>
    <dgm:pt modelId="{0F5215DC-C9C2-4153-883D-22DFCE6598D4}">
      <dgm:prSet custT="1"/>
      <dgm:spPr>
        <a:solidFill>
          <a:schemeClr val="bg1"/>
        </a:solidFill>
        <a:ln>
          <a:solidFill>
            <a:srgbClr val="7030A0"/>
          </a:solidFill>
        </a:ln>
      </dgm:spPr>
      <dgm:t>
        <a:bodyPr/>
        <a:lstStyle/>
        <a:p>
          <a:r>
            <a:rPr lang="pl-PL" sz="2400" dirty="0">
              <a:solidFill>
                <a:srgbClr val="7030A0"/>
              </a:solidFill>
            </a:rPr>
            <a:t>krótkoterminowy najem lokali mieszkalnych</a:t>
          </a:r>
        </a:p>
      </dgm:t>
    </dgm:pt>
    <dgm:pt modelId="{D3A35E7A-B60C-4282-B262-8F87FBB9E02C}" type="parTrans" cxnId="{DB76C428-4D79-48C7-8B9F-F419A010E407}">
      <dgm:prSet/>
      <dgm:spPr/>
      <dgm:t>
        <a:bodyPr/>
        <a:lstStyle/>
        <a:p>
          <a:endParaRPr lang="pl-PL"/>
        </a:p>
      </dgm:t>
    </dgm:pt>
    <dgm:pt modelId="{51812D74-E614-45BA-9D0F-BC23AD08FFEF}" type="sibTrans" cxnId="{DB76C428-4D79-48C7-8B9F-F419A010E407}">
      <dgm:prSet/>
      <dgm:spPr/>
      <dgm:t>
        <a:bodyPr/>
        <a:lstStyle/>
        <a:p>
          <a:endParaRPr lang="pl-PL"/>
        </a:p>
      </dgm:t>
    </dgm:pt>
    <dgm:pt modelId="{92B301D3-334C-43CD-B691-090684A7FEAA}">
      <dgm:prSet custT="1"/>
      <dgm:spPr>
        <a:solidFill>
          <a:schemeClr val="bg1"/>
        </a:solidFill>
        <a:ln>
          <a:solidFill>
            <a:srgbClr val="7030A0"/>
          </a:solidFill>
        </a:ln>
      </dgm:spPr>
      <dgm:t>
        <a:bodyPr/>
        <a:lstStyle/>
        <a:p>
          <a:r>
            <a:rPr lang="pl-PL" sz="2400" dirty="0">
              <a:solidFill>
                <a:srgbClr val="7030A0"/>
              </a:solidFill>
            </a:rPr>
            <a:t>przewóz drogowy osób</a:t>
          </a:r>
        </a:p>
      </dgm:t>
    </dgm:pt>
    <dgm:pt modelId="{7C6770EA-95FD-4551-96FB-D5BC9EE157FB}" type="parTrans" cxnId="{FD102660-616E-4185-93A0-339B1A044B56}">
      <dgm:prSet/>
      <dgm:spPr/>
      <dgm:t>
        <a:bodyPr/>
        <a:lstStyle/>
        <a:p>
          <a:endParaRPr lang="pl-PL"/>
        </a:p>
      </dgm:t>
    </dgm:pt>
    <dgm:pt modelId="{F9361B66-28DF-4E13-AA1B-35F386A068A2}" type="sibTrans" cxnId="{FD102660-616E-4185-93A0-339B1A044B56}">
      <dgm:prSet/>
      <dgm:spPr/>
      <dgm:t>
        <a:bodyPr/>
        <a:lstStyle/>
        <a:p>
          <a:endParaRPr lang="pl-PL"/>
        </a:p>
      </dgm:t>
    </dgm:pt>
    <dgm:pt modelId="{4850DF89-E21F-45CF-AED7-588C974F6D7D}" type="pres">
      <dgm:prSet presAssocID="{43FF4370-A88E-464C-97EC-398E7C30130E}" presName="hierChild1" presStyleCnt="0">
        <dgm:presLayoutVars>
          <dgm:orgChart val="1"/>
          <dgm:chPref val="1"/>
          <dgm:dir/>
          <dgm:animOne val="branch"/>
          <dgm:animLvl val="lvl"/>
          <dgm:resizeHandles/>
        </dgm:presLayoutVars>
      </dgm:prSet>
      <dgm:spPr/>
    </dgm:pt>
    <dgm:pt modelId="{B3C63719-48FF-4DBB-A35F-1D5821B7F780}" type="pres">
      <dgm:prSet presAssocID="{48846F68-C1B4-4AF4-A7F3-AC78DD8BDB3F}" presName="hierRoot1" presStyleCnt="0">
        <dgm:presLayoutVars>
          <dgm:hierBranch val="init"/>
        </dgm:presLayoutVars>
      </dgm:prSet>
      <dgm:spPr/>
    </dgm:pt>
    <dgm:pt modelId="{B7E6B5BA-A641-4352-8B32-E7C94590FA99}" type="pres">
      <dgm:prSet presAssocID="{48846F68-C1B4-4AF4-A7F3-AC78DD8BDB3F}" presName="rootComposite1" presStyleCnt="0"/>
      <dgm:spPr/>
    </dgm:pt>
    <dgm:pt modelId="{26F0D664-B58C-4E77-8E36-36C35D142EAE}" type="pres">
      <dgm:prSet presAssocID="{48846F68-C1B4-4AF4-A7F3-AC78DD8BDB3F}" presName="rootText1" presStyleLbl="node0" presStyleIdx="0" presStyleCnt="1">
        <dgm:presLayoutVars>
          <dgm:chPref val="3"/>
        </dgm:presLayoutVars>
      </dgm:prSet>
      <dgm:spPr/>
    </dgm:pt>
    <dgm:pt modelId="{D13E9519-E894-4A45-8DE5-81AD62F0173B}" type="pres">
      <dgm:prSet presAssocID="{48846F68-C1B4-4AF4-A7F3-AC78DD8BDB3F}" presName="rootConnector1" presStyleLbl="node1" presStyleIdx="0" presStyleCnt="0"/>
      <dgm:spPr/>
    </dgm:pt>
    <dgm:pt modelId="{1745712D-87DB-41E1-84DB-52F053CE08E5}" type="pres">
      <dgm:prSet presAssocID="{48846F68-C1B4-4AF4-A7F3-AC78DD8BDB3F}" presName="hierChild2" presStyleCnt="0"/>
      <dgm:spPr/>
    </dgm:pt>
    <dgm:pt modelId="{83CC08FF-FB11-4515-A64B-8A64ABF8006F}" type="pres">
      <dgm:prSet presAssocID="{D3A35E7A-B60C-4282-B262-8F87FBB9E02C}" presName="Name37" presStyleLbl="parChTrans1D2" presStyleIdx="0" presStyleCnt="2"/>
      <dgm:spPr/>
    </dgm:pt>
    <dgm:pt modelId="{E02496D9-85C7-4810-BB34-5CAF91121F2D}" type="pres">
      <dgm:prSet presAssocID="{0F5215DC-C9C2-4153-883D-22DFCE6598D4}" presName="hierRoot2" presStyleCnt="0">
        <dgm:presLayoutVars>
          <dgm:hierBranch val="init"/>
        </dgm:presLayoutVars>
      </dgm:prSet>
      <dgm:spPr/>
    </dgm:pt>
    <dgm:pt modelId="{8C1E5FF1-7658-487A-8AC4-F1A0BA08A9B9}" type="pres">
      <dgm:prSet presAssocID="{0F5215DC-C9C2-4153-883D-22DFCE6598D4}" presName="rootComposite" presStyleCnt="0"/>
      <dgm:spPr/>
    </dgm:pt>
    <dgm:pt modelId="{68CF042A-8F66-4856-96F9-A2E61697E20E}" type="pres">
      <dgm:prSet presAssocID="{0F5215DC-C9C2-4153-883D-22DFCE6598D4}" presName="rootText" presStyleLbl="node2" presStyleIdx="0" presStyleCnt="2">
        <dgm:presLayoutVars>
          <dgm:chPref val="3"/>
        </dgm:presLayoutVars>
      </dgm:prSet>
      <dgm:spPr/>
    </dgm:pt>
    <dgm:pt modelId="{448CED55-95D0-46EC-9D78-2704F78FBBA3}" type="pres">
      <dgm:prSet presAssocID="{0F5215DC-C9C2-4153-883D-22DFCE6598D4}" presName="rootConnector" presStyleLbl="node2" presStyleIdx="0" presStyleCnt="2"/>
      <dgm:spPr/>
    </dgm:pt>
    <dgm:pt modelId="{245B5FDE-85D0-467D-8BAC-5577DB50C4E1}" type="pres">
      <dgm:prSet presAssocID="{0F5215DC-C9C2-4153-883D-22DFCE6598D4}" presName="hierChild4" presStyleCnt="0"/>
      <dgm:spPr/>
    </dgm:pt>
    <dgm:pt modelId="{9A906C46-C933-4A07-989C-2BB3D393590E}" type="pres">
      <dgm:prSet presAssocID="{0F5215DC-C9C2-4153-883D-22DFCE6598D4}" presName="hierChild5" presStyleCnt="0"/>
      <dgm:spPr/>
    </dgm:pt>
    <dgm:pt modelId="{8358C6FA-ED3E-4EC6-BCD1-7995502EE235}" type="pres">
      <dgm:prSet presAssocID="{7C6770EA-95FD-4551-96FB-D5BC9EE157FB}" presName="Name37" presStyleLbl="parChTrans1D2" presStyleIdx="1" presStyleCnt="2"/>
      <dgm:spPr/>
    </dgm:pt>
    <dgm:pt modelId="{3815D7F8-EB4C-4C65-B76F-5FBA07EC2E34}" type="pres">
      <dgm:prSet presAssocID="{92B301D3-334C-43CD-B691-090684A7FEAA}" presName="hierRoot2" presStyleCnt="0">
        <dgm:presLayoutVars>
          <dgm:hierBranch val="init"/>
        </dgm:presLayoutVars>
      </dgm:prSet>
      <dgm:spPr/>
    </dgm:pt>
    <dgm:pt modelId="{9A073203-77F3-451C-8114-19C9BC2BB60F}" type="pres">
      <dgm:prSet presAssocID="{92B301D3-334C-43CD-B691-090684A7FEAA}" presName="rootComposite" presStyleCnt="0"/>
      <dgm:spPr/>
    </dgm:pt>
    <dgm:pt modelId="{18D825FC-33B1-48AC-9366-20C790FE68C8}" type="pres">
      <dgm:prSet presAssocID="{92B301D3-334C-43CD-B691-090684A7FEAA}" presName="rootText" presStyleLbl="node2" presStyleIdx="1" presStyleCnt="2">
        <dgm:presLayoutVars>
          <dgm:chPref val="3"/>
        </dgm:presLayoutVars>
      </dgm:prSet>
      <dgm:spPr/>
    </dgm:pt>
    <dgm:pt modelId="{0341B837-F943-4228-A290-D0F9957B97D1}" type="pres">
      <dgm:prSet presAssocID="{92B301D3-334C-43CD-B691-090684A7FEAA}" presName="rootConnector" presStyleLbl="node2" presStyleIdx="1" presStyleCnt="2"/>
      <dgm:spPr/>
    </dgm:pt>
    <dgm:pt modelId="{EBEEA685-AD92-4B3D-B950-419B0070724F}" type="pres">
      <dgm:prSet presAssocID="{92B301D3-334C-43CD-B691-090684A7FEAA}" presName="hierChild4" presStyleCnt="0"/>
      <dgm:spPr/>
    </dgm:pt>
    <dgm:pt modelId="{2C8D4B74-2011-4E2C-A98C-73A6EFFC3D94}" type="pres">
      <dgm:prSet presAssocID="{92B301D3-334C-43CD-B691-090684A7FEAA}" presName="hierChild5" presStyleCnt="0"/>
      <dgm:spPr/>
    </dgm:pt>
    <dgm:pt modelId="{1DBD3F82-8E12-49C6-B02F-9B66FE9F2925}" type="pres">
      <dgm:prSet presAssocID="{48846F68-C1B4-4AF4-A7F3-AC78DD8BDB3F}" presName="hierChild3" presStyleCnt="0"/>
      <dgm:spPr/>
    </dgm:pt>
  </dgm:ptLst>
  <dgm:cxnLst>
    <dgm:cxn modelId="{CE293C15-4182-4EFD-971C-C98EDB6E88E4}" type="presOf" srcId="{D3A35E7A-B60C-4282-B262-8F87FBB9E02C}" destId="{83CC08FF-FB11-4515-A64B-8A64ABF8006F}" srcOrd="0" destOrd="0" presId="urn:microsoft.com/office/officeart/2005/8/layout/orgChart1"/>
    <dgm:cxn modelId="{DB76C428-4D79-48C7-8B9F-F419A010E407}" srcId="{48846F68-C1B4-4AF4-A7F3-AC78DD8BDB3F}" destId="{0F5215DC-C9C2-4153-883D-22DFCE6598D4}" srcOrd="0" destOrd="0" parTransId="{D3A35E7A-B60C-4282-B262-8F87FBB9E02C}" sibTransId="{51812D74-E614-45BA-9D0F-BC23AD08FFEF}"/>
    <dgm:cxn modelId="{A7793D31-2962-4914-ACDC-D31C6027F219}" type="presOf" srcId="{0F5215DC-C9C2-4153-883D-22DFCE6598D4}" destId="{68CF042A-8F66-4856-96F9-A2E61697E20E}" srcOrd="0" destOrd="0" presId="urn:microsoft.com/office/officeart/2005/8/layout/orgChart1"/>
    <dgm:cxn modelId="{388B213B-19A8-4BB2-993F-7751A8CE7F19}" type="presOf" srcId="{92B301D3-334C-43CD-B691-090684A7FEAA}" destId="{18D825FC-33B1-48AC-9366-20C790FE68C8}" srcOrd="0" destOrd="0" presId="urn:microsoft.com/office/officeart/2005/8/layout/orgChart1"/>
    <dgm:cxn modelId="{FD102660-616E-4185-93A0-339B1A044B56}" srcId="{48846F68-C1B4-4AF4-A7F3-AC78DD8BDB3F}" destId="{92B301D3-334C-43CD-B691-090684A7FEAA}" srcOrd="1" destOrd="0" parTransId="{7C6770EA-95FD-4551-96FB-D5BC9EE157FB}" sibTransId="{F9361B66-28DF-4E13-AA1B-35F386A068A2}"/>
    <dgm:cxn modelId="{F9119661-A704-4E46-99D7-B68DAF0ADEF9}" type="presOf" srcId="{0F5215DC-C9C2-4153-883D-22DFCE6598D4}" destId="{448CED55-95D0-46EC-9D78-2704F78FBBA3}" srcOrd="1" destOrd="0" presId="urn:microsoft.com/office/officeart/2005/8/layout/orgChart1"/>
    <dgm:cxn modelId="{B9E63948-7C58-4D86-9B60-DB5ED1B5298D}" type="presOf" srcId="{43FF4370-A88E-464C-97EC-398E7C30130E}" destId="{4850DF89-E21F-45CF-AED7-588C974F6D7D}" srcOrd="0" destOrd="0" presId="urn:microsoft.com/office/officeart/2005/8/layout/orgChart1"/>
    <dgm:cxn modelId="{8CE9766E-B015-42BD-B243-DE5E7997EDD0}" type="presOf" srcId="{48846F68-C1B4-4AF4-A7F3-AC78DD8BDB3F}" destId="{D13E9519-E894-4A45-8DE5-81AD62F0173B}" srcOrd="1" destOrd="0" presId="urn:microsoft.com/office/officeart/2005/8/layout/orgChart1"/>
    <dgm:cxn modelId="{531AC680-7852-4347-8F54-2B315D31C33C}" type="presOf" srcId="{92B301D3-334C-43CD-B691-090684A7FEAA}" destId="{0341B837-F943-4228-A290-D0F9957B97D1}" srcOrd="1" destOrd="0" presId="urn:microsoft.com/office/officeart/2005/8/layout/orgChart1"/>
    <dgm:cxn modelId="{BE7893BF-A93E-43B4-8672-0AF69B4513D1}" srcId="{43FF4370-A88E-464C-97EC-398E7C30130E}" destId="{48846F68-C1B4-4AF4-A7F3-AC78DD8BDB3F}" srcOrd="0" destOrd="0" parTransId="{0692A074-BA50-40FC-A553-249745AB8DA7}" sibTransId="{435A96F2-AD9E-4511-9598-F06DFBD57326}"/>
    <dgm:cxn modelId="{37D5C2C9-CDAE-4D06-B3FF-A2EA50595EEF}" type="presOf" srcId="{48846F68-C1B4-4AF4-A7F3-AC78DD8BDB3F}" destId="{26F0D664-B58C-4E77-8E36-36C35D142EAE}" srcOrd="0" destOrd="0" presId="urn:microsoft.com/office/officeart/2005/8/layout/orgChart1"/>
    <dgm:cxn modelId="{4EAC77D6-C656-4FCF-BE54-504AF4F20E21}" type="presOf" srcId="{7C6770EA-95FD-4551-96FB-D5BC9EE157FB}" destId="{8358C6FA-ED3E-4EC6-BCD1-7995502EE235}" srcOrd="0" destOrd="0" presId="urn:microsoft.com/office/officeart/2005/8/layout/orgChart1"/>
    <dgm:cxn modelId="{2F8675F3-19E4-4A5E-84E2-0CB1C191D694}" type="presParOf" srcId="{4850DF89-E21F-45CF-AED7-588C974F6D7D}" destId="{B3C63719-48FF-4DBB-A35F-1D5821B7F780}" srcOrd="0" destOrd="0" presId="urn:microsoft.com/office/officeart/2005/8/layout/orgChart1"/>
    <dgm:cxn modelId="{6F31DBF2-5E9C-4B3E-98AF-E814F1DB3FCC}" type="presParOf" srcId="{B3C63719-48FF-4DBB-A35F-1D5821B7F780}" destId="{B7E6B5BA-A641-4352-8B32-E7C94590FA99}" srcOrd="0" destOrd="0" presId="urn:microsoft.com/office/officeart/2005/8/layout/orgChart1"/>
    <dgm:cxn modelId="{E57A5963-AB77-468D-BCBD-38663F1A604E}" type="presParOf" srcId="{B7E6B5BA-A641-4352-8B32-E7C94590FA99}" destId="{26F0D664-B58C-4E77-8E36-36C35D142EAE}" srcOrd="0" destOrd="0" presId="urn:microsoft.com/office/officeart/2005/8/layout/orgChart1"/>
    <dgm:cxn modelId="{2DAA90FE-AF49-4A5D-B318-4C5FE783EC32}" type="presParOf" srcId="{B7E6B5BA-A641-4352-8B32-E7C94590FA99}" destId="{D13E9519-E894-4A45-8DE5-81AD62F0173B}" srcOrd="1" destOrd="0" presId="urn:microsoft.com/office/officeart/2005/8/layout/orgChart1"/>
    <dgm:cxn modelId="{F2673198-8F75-4975-86C5-30E8B6E79A08}" type="presParOf" srcId="{B3C63719-48FF-4DBB-A35F-1D5821B7F780}" destId="{1745712D-87DB-41E1-84DB-52F053CE08E5}" srcOrd="1" destOrd="0" presId="urn:microsoft.com/office/officeart/2005/8/layout/orgChart1"/>
    <dgm:cxn modelId="{5BE6CB99-15C6-4FC2-828C-2F276CAD6B0A}" type="presParOf" srcId="{1745712D-87DB-41E1-84DB-52F053CE08E5}" destId="{83CC08FF-FB11-4515-A64B-8A64ABF8006F}" srcOrd="0" destOrd="0" presId="urn:microsoft.com/office/officeart/2005/8/layout/orgChart1"/>
    <dgm:cxn modelId="{BCDD0DE8-A073-4A24-BF46-A54FE0440380}" type="presParOf" srcId="{1745712D-87DB-41E1-84DB-52F053CE08E5}" destId="{E02496D9-85C7-4810-BB34-5CAF91121F2D}" srcOrd="1" destOrd="0" presId="urn:microsoft.com/office/officeart/2005/8/layout/orgChart1"/>
    <dgm:cxn modelId="{A9C1BCFD-2AE8-4A4F-A850-823042958905}" type="presParOf" srcId="{E02496D9-85C7-4810-BB34-5CAF91121F2D}" destId="{8C1E5FF1-7658-487A-8AC4-F1A0BA08A9B9}" srcOrd="0" destOrd="0" presId="urn:microsoft.com/office/officeart/2005/8/layout/orgChart1"/>
    <dgm:cxn modelId="{D1A3C4C0-6393-49A6-96A9-14164AAA1020}" type="presParOf" srcId="{8C1E5FF1-7658-487A-8AC4-F1A0BA08A9B9}" destId="{68CF042A-8F66-4856-96F9-A2E61697E20E}" srcOrd="0" destOrd="0" presId="urn:microsoft.com/office/officeart/2005/8/layout/orgChart1"/>
    <dgm:cxn modelId="{438D74FD-D48A-4ACA-B9CC-F986880E00A3}" type="presParOf" srcId="{8C1E5FF1-7658-487A-8AC4-F1A0BA08A9B9}" destId="{448CED55-95D0-46EC-9D78-2704F78FBBA3}" srcOrd="1" destOrd="0" presId="urn:microsoft.com/office/officeart/2005/8/layout/orgChart1"/>
    <dgm:cxn modelId="{5BE2AA96-93BB-42A7-BC02-9AE06DFDF239}" type="presParOf" srcId="{E02496D9-85C7-4810-BB34-5CAF91121F2D}" destId="{245B5FDE-85D0-467D-8BAC-5577DB50C4E1}" srcOrd="1" destOrd="0" presId="urn:microsoft.com/office/officeart/2005/8/layout/orgChart1"/>
    <dgm:cxn modelId="{505BF385-1A08-4278-88DB-3B104ACB958F}" type="presParOf" srcId="{E02496D9-85C7-4810-BB34-5CAF91121F2D}" destId="{9A906C46-C933-4A07-989C-2BB3D393590E}" srcOrd="2" destOrd="0" presId="urn:microsoft.com/office/officeart/2005/8/layout/orgChart1"/>
    <dgm:cxn modelId="{28C64FB5-511C-427F-A118-58434649FE1A}" type="presParOf" srcId="{1745712D-87DB-41E1-84DB-52F053CE08E5}" destId="{8358C6FA-ED3E-4EC6-BCD1-7995502EE235}" srcOrd="2" destOrd="0" presId="urn:microsoft.com/office/officeart/2005/8/layout/orgChart1"/>
    <dgm:cxn modelId="{B65EC092-3848-4389-B3BA-D921A5232041}" type="presParOf" srcId="{1745712D-87DB-41E1-84DB-52F053CE08E5}" destId="{3815D7F8-EB4C-4C65-B76F-5FBA07EC2E34}" srcOrd="3" destOrd="0" presId="urn:microsoft.com/office/officeart/2005/8/layout/orgChart1"/>
    <dgm:cxn modelId="{2D394FD2-8782-4A78-B0DB-9F7CC725A90E}" type="presParOf" srcId="{3815D7F8-EB4C-4C65-B76F-5FBA07EC2E34}" destId="{9A073203-77F3-451C-8114-19C9BC2BB60F}" srcOrd="0" destOrd="0" presId="urn:microsoft.com/office/officeart/2005/8/layout/orgChart1"/>
    <dgm:cxn modelId="{08941BE3-208F-4950-93F9-E7C6420A5BC4}" type="presParOf" srcId="{9A073203-77F3-451C-8114-19C9BC2BB60F}" destId="{18D825FC-33B1-48AC-9366-20C790FE68C8}" srcOrd="0" destOrd="0" presId="urn:microsoft.com/office/officeart/2005/8/layout/orgChart1"/>
    <dgm:cxn modelId="{A7A8B38D-E361-4280-BD02-7E3DB0CCA827}" type="presParOf" srcId="{9A073203-77F3-451C-8114-19C9BC2BB60F}" destId="{0341B837-F943-4228-A290-D0F9957B97D1}" srcOrd="1" destOrd="0" presId="urn:microsoft.com/office/officeart/2005/8/layout/orgChart1"/>
    <dgm:cxn modelId="{077E992E-EF15-4708-87A4-15D305522DDC}" type="presParOf" srcId="{3815D7F8-EB4C-4C65-B76F-5FBA07EC2E34}" destId="{EBEEA685-AD92-4B3D-B950-419B0070724F}" srcOrd="1" destOrd="0" presId="urn:microsoft.com/office/officeart/2005/8/layout/orgChart1"/>
    <dgm:cxn modelId="{EC050D61-168E-467A-87D0-7B0EBDF35BD6}" type="presParOf" srcId="{3815D7F8-EB4C-4C65-B76F-5FBA07EC2E34}" destId="{2C8D4B74-2011-4E2C-A98C-73A6EFFC3D94}" srcOrd="2" destOrd="0" presId="urn:microsoft.com/office/officeart/2005/8/layout/orgChart1"/>
    <dgm:cxn modelId="{CD3A562C-6A93-4D15-A167-831D2856DF2A}" type="presParOf" srcId="{B3C63719-48FF-4DBB-A35F-1D5821B7F780}" destId="{1DBD3F82-8E12-49C6-B02F-9B66FE9F2925}"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00A4F6D-A7A1-433F-A32F-EC55BA0447E4}" type="doc">
      <dgm:prSet loTypeId="urn:microsoft.com/office/officeart/2005/8/layout/hProcess9" loCatId="process" qsTypeId="urn:microsoft.com/office/officeart/2005/8/quickstyle/simple1" qsCatId="simple" csTypeId="urn:microsoft.com/office/officeart/2005/8/colors/colorful5" csCatId="colorful" phldr="1"/>
      <dgm:spPr/>
      <dgm:t>
        <a:bodyPr/>
        <a:lstStyle/>
        <a:p>
          <a:endParaRPr lang="pl-PL"/>
        </a:p>
      </dgm:t>
    </dgm:pt>
    <dgm:pt modelId="{97EA20F9-DE1F-4B98-8FFB-8743777769E9}">
      <dgm:prSet custT="1"/>
      <dgm:spPr/>
      <dgm:t>
        <a:bodyPr/>
        <a:lstStyle/>
        <a:p>
          <a:r>
            <a:rPr lang="pl-PL" sz="2400" dirty="0"/>
            <a:t>Zwiększenie roli platform w gospodarce </a:t>
          </a:r>
        </a:p>
      </dgm:t>
    </dgm:pt>
    <dgm:pt modelId="{AF12187D-9C87-4640-8075-EE1096C37BA6}" type="parTrans" cxnId="{8F783676-6AD2-40E6-82E1-30553DC0B19D}">
      <dgm:prSet/>
      <dgm:spPr/>
      <dgm:t>
        <a:bodyPr/>
        <a:lstStyle/>
        <a:p>
          <a:endParaRPr lang="pl-PL"/>
        </a:p>
      </dgm:t>
    </dgm:pt>
    <dgm:pt modelId="{BCC6FFEA-65FC-4F9B-A24A-9F03E2816B8D}" type="sibTrans" cxnId="{8F783676-6AD2-40E6-82E1-30553DC0B19D}">
      <dgm:prSet/>
      <dgm:spPr/>
      <dgm:t>
        <a:bodyPr/>
        <a:lstStyle/>
        <a:p>
          <a:endParaRPr lang="pl-PL"/>
        </a:p>
      </dgm:t>
    </dgm:pt>
    <dgm:pt modelId="{2BE7C973-4CF4-40F6-A058-2CE437C2461F}">
      <dgm:prSet custT="1"/>
      <dgm:spPr/>
      <dgm:t>
        <a:bodyPr/>
        <a:lstStyle/>
        <a:p>
          <a:r>
            <a:rPr lang="pl-PL" sz="2400" dirty="0"/>
            <a:t>Zwiększenie liczby regulacji szczególnych dotyczących platform</a:t>
          </a:r>
        </a:p>
      </dgm:t>
    </dgm:pt>
    <dgm:pt modelId="{17E36B40-3804-4471-AB30-1481D68565E4}" type="parTrans" cxnId="{346BFDB0-33A9-4010-A579-3E25619D7F24}">
      <dgm:prSet/>
      <dgm:spPr/>
      <dgm:t>
        <a:bodyPr/>
        <a:lstStyle/>
        <a:p>
          <a:endParaRPr lang="pl-PL"/>
        </a:p>
      </dgm:t>
    </dgm:pt>
    <dgm:pt modelId="{6F08CC78-1A28-4372-A304-0D9EC502F391}" type="sibTrans" cxnId="{346BFDB0-33A9-4010-A579-3E25619D7F24}">
      <dgm:prSet/>
      <dgm:spPr/>
      <dgm:t>
        <a:bodyPr/>
        <a:lstStyle/>
        <a:p>
          <a:endParaRPr lang="pl-PL"/>
        </a:p>
      </dgm:t>
    </dgm:pt>
    <dgm:pt modelId="{F9DD92DE-6269-48E5-8660-008D1FA7A9AD}">
      <dgm:prSet custT="1"/>
      <dgm:spPr/>
      <dgm:t>
        <a:bodyPr/>
        <a:lstStyle/>
        <a:p>
          <a:r>
            <a:rPr lang="pl-PL" sz="2400" dirty="0"/>
            <a:t>Identyfikacja nowych problemów (?)</a:t>
          </a:r>
        </a:p>
      </dgm:t>
    </dgm:pt>
    <dgm:pt modelId="{92E6400B-AD94-43CC-A13C-96485852845D}" type="parTrans" cxnId="{7BA5FF57-E9FE-46F6-83A9-6E50D05504D9}">
      <dgm:prSet/>
      <dgm:spPr/>
      <dgm:t>
        <a:bodyPr/>
        <a:lstStyle/>
        <a:p>
          <a:endParaRPr lang="pl-PL"/>
        </a:p>
      </dgm:t>
    </dgm:pt>
    <dgm:pt modelId="{AB5EB6AC-EC2D-4DF0-95EE-CBFC986E3CEF}" type="sibTrans" cxnId="{7BA5FF57-E9FE-46F6-83A9-6E50D05504D9}">
      <dgm:prSet/>
      <dgm:spPr/>
      <dgm:t>
        <a:bodyPr/>
        <a:lstStyle/>
        <a:p>
          <a:endParaRPr lang="pl-PL"/>
        </a:p>
      </dgm:t>
    </dgm:pt>
    <dgm:pt modelId="{AFABE69C-DEB4-4455-AB29-F2745A482F7B}" type="pres">
      <dgm:prSet presAssocID="{400A4F6D-A7A1-433F-A32F-EC55BA0447E4}" presName="CompostProcess" presStyleCnt="0">
        <dgm:presLayoutVars>
          <dgm:dir/>
          <dgm:resizeHandles val="exact"/>
        </dgm:presLayoutVars>
      </dgm:prSet>
      <dgm:spPr/>
    </dgm:pt>
    <dgm:pt modelId="{BFE31053-EFA8-460D-9B9E-C9EF977FE5E9}" type="pres">
      <dgm:prSet presAssocID="{400A4F6D-A7A1-433F-A32F-EC55BA0447E4}" presName="arrow" presStyleLbl="bgShp" presStyleIdx="0" presStyleCnt="1"/>
      <dgm:spPr/>
    </dgm:pt>
    <dgm:pt modelId="{45C5D91D-429D-4AE9-B5B9-8082B7797966}" type="pres">
      <dgm:prSet presAssocID="{400A4F6D-A7A1-433F-A32F-EC55BA0447E4}" presName="linearProcess" presStyleCnt="0"/>
      <dgm:spPr/>
    </dgm:pt>
    <dgm:pt modelId="{5E8A77A7-7135-431F-BC64-81881F51465F}" type="pres">
      <dgm:prSet presAssocID="{97EA20F9-DE1F-4B98-8FFB-8743777769E9}" presName="textNode" presStyleLbl="node1" presStyleIdx="0" presStyleCnt="3">
        <dgm:presLayoutVars>
          <dgm:bulletEnabled val="1"/>
        </dgm:presLayoutVars>
      </dgm:prSet>
      <dgm:spPr/>
    </dgm:pt>
    <dgm:pt modelId="{400111EE-8D04-4510-BE44-89A1F56474E1}" type="pres">
      <dgm:prSet presAssocID="{BCC6FFEA-65FC-4F9B-A24A-9F03E2816B8D}" presName="sibTrans" presStyleCnt="0"/>
      <dgm:spPr/>
    </dgm:pt>
    <dgm:pt modelId="{65D00728-C408-4A4B-9F26-77FFC1B84C4F}" type="pres">
      <dgm:prSet presAssocID="{2BE7C973-4CF4-40F6-A058-2CE437C2461F}" presName="textNode" presStyleLbl="node1" presStyleIdx="1" presStyleCnt="3">
        <dgm:presLayoutVars>
          <dgm:bulletEnabled val="1"/>
        </dgm:presLayoutVars>
      </dgm:prSet>
      <dgm:spPr/>
    </dgm:pt>
    <dgm:pt modelId="{178921AD-E3BA-433C-83B8-9FC533C705BA}" type="pres">
      <dgm:prSet presAssocID="{6F08CC78-1A28-4372-A304-0D9EC502F391}" presName="sibTrans" presStyleCnt="0"/>
      <dgm:spPr/>
    </dgm:pt>
    <dgm:pt modelId="{495B9A95-2036-4147-B073-F3788CC3A78D}" type="pres">
      <dgm:prSet presAssocID="{F9DD92DE-6269-48E5-8660-008D1FA7A9AD}" presName="textNode" presStyleLbl="node1" presStyleIdx="2" presStyleCnt="3">
        <dgm:presLayoutVars>
          <dgm:bulletEnabled val="1"/>
        </dgm:presLayoutVars>
      </dgm:prSet>
      <dgm:spPr/>
    </dgm:pt>
  </dgm:ptLst>
  <dgm:cxnLst>
    <dgm:cxn modelId="{7246792D-5141-4286-8D6C-38CD2D1BBAD8}" type="presOf" srcId="{2BE7C973-4CF4-40F6-A058-2CE437C2461F}" destId="{65D00728-C408-4A4B-9F26-77FFC1B84C4F}" srcOrd="0" destOrd="0" presId="urn:microsoft.com/office/officeart/2005/8/layout/hProcess9"/>
    <dgm:cxn modelId="{8F783676-6AD2-40E6-82E1-30553DC0B19D}" srcId="{400A4F6D-A7A1-433F-A32F-EC55BA0447E4}" destId="{97EA20F9-DE1F-4B98-8FFB-8743777769E9}" srcOrd="0" destOrd="0" parTransId="{AF12187D-9C87-4640-8075-EE1096C37BA6}" sibTransId="{BCC6FFEA-65FC-4F9B-A24A-9F03E2816B8D}"/>
    <dgm:cxn modelId="{7BA5FF57-E9FE-46F6-83A9-6E50D05504D9}" srcId="{400A4F6D-A7A1-433F-A32F-EC55BA0447E4}" destId="{F9DD92DE-6269-48E5-8660-008D1FA7A9AD}" srcOrd="2" destOrd="0" parTransId="{92E6400B-AD94-43CC-A13C-96485852845D}" sibTransId="{AB5EB6AC-EC2D-4DF0-95EE-CBFC986E3CEF}"/>
    <dgm:cxn modelId="{743F8F79-AB7E-467E-9FD9-80EA64432158}" type="presOf" srcId="{400A4F6D-A7A1-433F-A32F-EC55BA0447E4}" destId="{AFABE69C-DEB4-4455-AB29-F2745A482F7B}" srcOrd="0" destOrd="0" presId="urn:microsoft.com/office/officeart/2005/8/layout/hProcess9"/>
    <dgm:cxn modelId="{346BFDB0-33A9-4010-A579-3E25619D7F24}" srcId="{400A4F6D-A7A1-433F-A32F-EC55BA0447E4}" destId="{2BE7C973-4CF4-40F6-A058-2CE437C2461F}" srcOrd="1" destOrd="0" parTransId="{17E36B40-3804-4471-AB30-1481D68565E4}" sibTransId="{6F08CC78-1A28-4372-A304-0D9EC502F391}"/>
    <dgm:cxn modelId="{9E4272D2-4A1D-4FF7-9A3C-1B730B986C7A}" type="presOf" srcId="{F9DD92DE-6269-48E5-8660-008D1FA7A9AD}" destId="{495B9A95-2036-4147-B073-F3788CC3A78D}" srcOrd="0" destOrd="0" presId="urn:microsoft.com/office/officeart/2005/8/layout/hProcess9"/>
    <dgm:cxn modelId="{0F274DE1-797F-4431-9245-254621484C4B}" type="presOf" srcId="{97EA20F9-DE1F-4B98-8FFB-8743777769E9}" destId="{5E8A77A7-7135-431F-BC64-81881F51465F}" srcOrd="0" destOrd="0" presId="urn:microsoft.com/office/officeart/2005/8/layout/hProcess9"/>
    <dgm:cxn modelId="{A58F43CA-6EE3-481B-8614-ACAFBCC4E69D}" type="presParOf" srcId="{AFABE69C-DEB4-4455-AB29-F2745A482F7B}" destId="{BFE31053-EFA8-460D-9B9E-C9EF977FE5E9}" srcOrd="0" destOrd="0" presId="urn:microsoft.com/office/officeart/2005/8/layout/hProcess9"/>
    <dgm:cxn modelId="{231C7D0B-5DCB-47C1-AACA-A9A10DA88BD3}" type="presParOf" srcId="{AFABE69C-DEB4-4455-AB29-F2745A482F7B}" destId="{45C5D91D-429D-4AE9-B5B9-8082B7797966}" srcOrd="1" destOrd="0" presId="urn:microsoft.com/office/officeart/2005/8/layout/hProcess9"/>
    <dgm:cxn modelId="{A312FC44-BEEB-4887-89F0-45DF080FE6DD}" type="presParOf" srcId="{45C5D91D-429D-4AE9-B5B9-8082B7797966}" destId="{5E8A77A7-7135-431F-BC64-81881F51465F}" srcOrd="0" destOrd="0" presId="urn:microsoft.com/office/officeart/2005/8/layout/hProcess9"/>
    <dgm:cxn modelId="{BEA6764C-2DF6-498E-A096-BA0FFEE78B44}" type="presParOf" srcId="{45C5D91D-429D-4AE9-B5B9-8082B7797966}" destId="{400111EE-8D04-4510-BE44-89A1F56474E1}" srcOrd="1" destOrd="0" presId="urn:microsoft.com/office/officeart/2005/8/layout/hProcess9"/>
    <dgm:cxn modelId="{5DED4F7A-EE68-4B72-81E7-9FE7F0BBCEAF}" type="presParOf" srcId="{45C5D91D-429D-4AE9-B5B9-8082B7797966}" destId="{65D00728-C408-4A4B-9F26-77FFC1B84C4F}" srcOrd="2" destOrd="0" presId="urn:microsoft.com/office/officeart/2005/8/layout/hProcess9"/>
    <dgm:cxn modelId="{A9AB2E47-8E8D-4509-96D9-F391CBECD5DA}" type="presParOf" srcId="{45C5D91D-429D-4AE9-B5B9-8082B7797966}" destId="{178921AD-E3BA-433C-83B8-9FC533C705BA}" srcOrd="3" destOrd="0" presId="urn:microsoft.com/office/officeart/2005/8/layout/hProcess9"/>
    <dgm:cxn modelId="{13C46C31-687E-4D43-AB78-43D03560A3BA}" type="presParOf" srcId="{45C5D91D-429D-4AE9-B5B9-8082B7797966}" destId="{495B9A95-2036-4147-B073-F3788CC3A78D}"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231806-835F-49C6-AEC8-57D5335CE740}">
      <dsp:nvSpPr>
        <dsp:cNvPr id="0" name=""/>
        <dsp:cNvSpPr/>
      </dsp:nvSpPr>
      <dsp:spPr>
        <a:xfrm>
          <a:off x="5257800" y="1798278"/>
          <a:ext cx="2174490" cy="754781"/>
        </a:xfrm>
        <a:custGeom>
          <a:avLst/>
          <a:gdLst/>
          <a:ahLst/>
          <a:cxnLst/>
          <a:rect l="0" t="0" r="0" b="0"/>
          <a:pathLst>
            <a:path>
              <a:moveTo>
                <a:pt x="0" y="0"/>
              </a:moveTo>
              <a:lnTo>
                <a:pt x="0" y="377390"/>
              </a:lnTo>
              <a:lnTo>
                <a:pt x="2174490" y="377390"/>
              </a:lnTo>
              <a:lnTo>
                <a:pt x="2174490" y="754781"/>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6BFDED-0372-4557-8E2B-AAB2B1BFC449}">
      <dsp:nvSpPr>
        <dsp:cNvPr id="0" name=""/>
        <dsp:cNvSpPr/>
      </dsp:nvSpPr>
      <dsp:spPr>
        <a:xfrm>
          <a:off x="3083309" y="1798278"/>
          <a:ext cx="2174490" cy="754781"/>
        </a:xfrm>
        <a:custGeom>
          <a:avLst/>
          <a:gdLst/>
          <a:ahLst/>
          <a:cxnLst/>
          <a:rect l="0" t="0" r="0" b="0"/>
          <a:pathLst>
            <a:path>
              <a:moveTo>
                <a:pt x="2174490" y="0"/>
              </a:moveTo>
              <a:lnTo>
                <a:pt x="2174490" y="377390"/>
              </a:lnTo>
              <a:lnTo>
                <a:pt x="0" y="377390"/>
              </a:lnTo>
              <a:lnTo>
                <a:pt x="0" y="754781"/>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9FAD2E3-A706-4CB2-96CA-11F71F3731EE}">
      <dsp:nvSpPr>
        <dsp:cNvPr id="0" name=""/>
        <dsp:cNvSpPr/>
      </dsp:nvSpPr>
      <dsp:spPr>
        <a:xfrm>
          <a:off x="3460700" y="1178"/>
          <a:ext cx="3594199" cy="179709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t>Skąd potrzeba regulacji szczególnych?</a:t>
          </a:r>
        </a:p>
      </dsp:txBody>
      <dsp:txXfrm>
        <a:off x="3460700" y="1178"/>
        <a:ext cx="3594199" cy="1797099"/>
      </dsp:txXfrm>
    </dsp:sp>
    <dsp:sp modelId="{255C1A0F-B29A-4A25-8996-2B742C608CCF}">
      <dsp:nvSpPr>
        <dsp:cNvPr id="0" name=""/>
        <dsp:cNvSpPr/>
      </dsp:nvSpPr>
      <dsp:spPr>
        <a:xfrm>
          <a:off x="1286209" y="2553059"/>
          <a:ext cx="3594199" cy="179709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t>unikanie i uchylanie się od opodatkowania (?)</a:t>
          </a:r>
        </a:p>
      </dsp:txBody>
      <dsp:txXfrm>
        <a:off x="1286209" y="2553059"/>
        <a:ext cx="3594199" cy="1797099"/>
      </dsp:txXfrm>
    </dsp:sp>
    <dsp:sp modelId="{F82E21CA-E2CB-484C-8104-E55395D2A4DE}">
      <dsp:nvSpPr>
        <dsp:cNvPr id="0" name=""/>
        <dsp:cNvSpPr/>
      </dsp:nvSpPr>
      <dsp:spPr>
        <a:xfrm>
          <a:off x="5635190" y="2553059"/>
          <a:ext cx="3594199" cy="179709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t>zakłócenia konkurencji</a:t>
          </a:r>
        </a:p>
      </dsp:txBody>
      <dsp:txXfrm>
        <a:off x="5635190" y="2553059"/>
        <a:ext cx="3594199" cy="17970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58C6FA-ED3E-4EC6-BCD1-7995502EE235}">
      <dsp:nvSpPr>
        <dsp:cNvPr id="0" name=""/>
        <dsp:cNvSpPr/>
      </dsp:nvSpPr>
      <dsp:spPr>
        <a:xfrm>
          <a:off x="5257800" y="1798278"/>
          <a:ext cx="2174490" cy="754781"/>
        </a:xfrm>
        <a:custGeom>
          <a:avLst/>
          <a:gdLst/>
          <a:ahLst/>
          <a:cxnLst/>
          <a:rect l="0" t="0" r="0" b="0"/>
          <a:pathLst>
            <a:path>
              <a:moveTo>
                <a:pt x="0" y="0"/>
              </a:moveTo>
              <a:lnTo>
                <a:pt x="0" y="377390"/>
              </a:lnTo>
              <a:lnTo>
                <a:pt x="2174490" y="377390"/>
              </a:lnTo>
              <a:lnTo>
                <a:pt x="2174490" y="7547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CC08FF-FB11-4515-A64B-8A64ABF8006F}">
      <dsp:nvSpPr>
        <dsp:cNvPr id="0" name=""/>
        <dsp:cNvSpPr/>
      </dsp:nvSpPr>
      <dsp:spPr>
        <a:xfrm>
          <a:off x="3083309" y="1798278"/>
          <a:ext cx="2174490" cy="754781"/>
        </a:xfrm>
        <a:custGeom>
          <a:avLst/>
          <a:gdLst/>
          <a:ahLst/>
          <a:cxnLst/>
          <a:rect l="0" t="0" r="0" b="0"/>
          <a:pathLst>
            <a:path>
              <a:moveTo>
                <a:pt x="2174490" y="0"/>
              </a:moveTo>
              <a:lnTo>
                <a:pt x="2174490" y="377390"/>
              </a:lnTo>
              <a:lnTo>
                <a:pt x="0" y="377390"/>
              </a:lnTo>
              <a:lnTo>
                <a:pt x="0" y="7547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F0D664-B58C-4E77-8E36-36C35D142EAE}">
      <dsp:nvSpPr>
        <dsp:cNvPr id="0" name=""/>
        <dsp:cNvSpPr/>
      </dsp:nvSpPr>
      <dsp:spPr>
        <a:xfrm>
          <a:off x="3460700" y="1178"/>
          <a:ext cx="3594199" cy="1797099"/>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t>„</a:t>
          </a:r>
          <a:r>
            <a:rPr lang="pl-PL" sz="2400" kern="1200" dirty="0" err="1"/>
            <a:t>Ułatwiacze</a:t>
          </a:r>
          <a:r>
            <a:rPr lang="pl-PL" sz="2400" kern="1200" dirty="0"/>
            <a:t>” w sferze usług</a:t>
          </a:r>
        </a:p>
      </dsp:txBody>
      <dsp:txXfrm>
        <a:off x="3460700" y="1178"/>
        <a:ext cx="3594199" cy="1797099"/>
      </dsp:txXfrm>
    </dsp:sp>
    <dsp:sp modelId="{68CF042A-8F66-4856-96F9-A2E61697E20E}">
      <dsp:nvSpPr>
        <dsp:cNvPr id="0" name=""/>
        <dsp:cNvSpPr/>
      </dsp:nvSpPr>
      <dsp:spPr>
        <a:xfrm>
          <a:off x="1286209" y="2553059"/>
          <a:ext cx="3594199" cy="1797099"/>
        </a:xfrm>
        <a:prstGeom prst="rect">
          <a:avLst/>
        </a:prstGeom>
        <a:solidFill>
          <a:schemeClr val="bg1"/>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solidFill>
                <a:srgbClr val="7030A0"/>
              </a:solidFill>
            </a:rPr>
            <a:t>krótkoterminowy najem lokali mieszkalnych</a:t>
          </a:r>
        </a:p>
      </dsp:txBody>
      <dsp:txXfrm>
        <a:off x="1286209" y="2553059"/>
        <a:ext cx="3594199" cy="1797099"/>
      </dsp:txXfrm>
    </dsp:sp>
    <dsp:sp modelId="{18D825FC-33B1-48AC-9366-20C790FE68C8}">
      <dsp:nvSpPr>
        <dsp:cNvPr id="0" name=""/>
        <dsp:cNvSpPr/>
      </dsp:nvSpPr>
      <dsp:spPr>
        <a:xfrm>
          <a:off x="5635190" y="2553059"/>
          <a:ext cx="3594199" cy="1797099"/>
        </a:xfrm>
        <a:prstGeom prst="rect">
          <a:avLst/>
        </a:prstGeom>
        <a:solidFill>
          <a:schemeClr val="bg1"/>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solidFill>
                <a:srgbClr val="7030A0"/>
              </a:solidFill>
            </a:rPr>
            <a:t>przewóz drogowy osób</a:t>
          </a:r>
        </a:p>
      </dsp:txBody>
      <dsp:txXfrm>
        <a:off x="5635190" y="2553059"/>
        <a:ext cx="3594199" cy="17970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58C6FA-ED3E-4EC6-BCD1-7995502EE235}">
      <dsp:nvSpPr>
        <dsp:cNvPr id="0" name=""/>
        <dsp:cNvSpPr/>
      </dsp:nvSpPr>
      <dsp:spPr>
        <a:xfrm>
          <a:off x="5257800" y="1798278"/>
          <a:ext cx="2174490" cy="754781"/>
        </a:xfrm>
        <a:custGeom>
          <a:avLst/>
          <a:gdLst/>
          <a:ahLst/>
          <a:cxnLst/>
          <a:rect l="0" t="0" r="0" b="0"/>
          <a:pathLst>
            <a:path>
              <a:moveTo>
                <a:pt x="0" y="0"/>
              </a:moveTo>
              <a:lnTo>
                <a:pt x="0" y="377390"/>
              </a:lnTo>
              <a:lnTo>
                <a:pt x="2174490" y="377390"/>
              </a:lnTo>
              <a:lnTo>
                <a:pt x="2174490" y="7547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CC08FF-FB11-4515-A64B-8A64ABF8006F}">
      <dsp:nvSpPr>
        <dsp:cNvPr id="0" name=""/>
        <dsp:cNvSpPr/>
      </dsp:nvSpPr>
      <dsp:spPr>
        <a:xfrm>
          <a:off x="3083309" y="1798278"/>
          <a:ext cx="2174490" cy="754781"/>
        </a:xfrm>
        <a:custGeom>
          <a:avLst/>
          <a:gdLst/>
          <a:ahLst/>
          <a:cxnLst/>
          <a:rect l="0" t="0" r="0" b="0"/>
          <a:pathLst>
            <a:path>
              <a:moveTo>
                <a:pt x="2174490" y="0"/>
              </a:moveTo>
              <a:lnTo>
                <a:pt x="2174490" y="377390"/>
              </a:lnTo>
              <a:lnTo>
                <a:pt x="0" y="377390"/>
              </a:lnTo>
              <a:lnTo>
                <a:pt x="0" y="7547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F0D664-B58C-4E77-8E36-36C35D142EAE}">
      <dsp:nvSpPr>
        <dsp:cNvPr id="0" name=""/>
        <dsp:cNvSpPr/>
      </dsp:nvSpPr>
      <dsp:spPr>
        <a:xfrm>
          <a:off x="3460700" y="1178"/>
          <a:ext cx="3594199" cy="1797099"/>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t>„</a:t>
          </a:r>
          <a:r>
            <a:rPr lang="pl-PL" sz="2400" kern="1200" dirty="0" err="1"/>
            <a:t>Ułatwiacze</a:t>
          </a:r>
          <a:r>
            <a:rPr lang="pl-PL" sz="2400" kern="1200" dirty="0"/>
            <a:t>” w sferze usług</a:t>
          </a:r>
        </a:p>
      </dsp:txBody>
      <dsp:txXfrm>
        <a:off x="3460700" y="1178"/>
        <a:ext cx="3594199" cy="1797099"/>
      </dsp:txXfrm>
    </dsp:sp>
    <dsp:sp modelId="{68CF042A-8F66-4856-96F9-A2E61697E20E}">
      <dsp:nvSpPr>
        <dsp:cNvPr id="0" name=""/>
        <dsp:cNvSpPr/>
      </dsp:nvSpPr>
      <dsp:spPr>
        <a:xfrm>
          <a:off x="1286209" y="2553059"/>
          <a:ext cx="3594199" cy="1797099"/>
        </a:xfrm>
        <a:prstGeom prst="rect">
          <a:avLst/>
        </a:prstGeom>
        <a:solidFill>
          <a:schemeClr val="bg1"/>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solidFill>
                <a:srgbClr val="7030A0"/>
              </a:solidFill>
            </a:rPr>
            <a:t>krótkoterminowy najem lokali mieszkalnych</a:t>
          </a:r>
        </a:p>
      </dsp:txBody>
      <dsp:txXfrm>
        <a:off x="1286209" y="2553059"/>
        <a:ext cx="3594199" cy="1797099"/>
      </dsp:txXfrm>
    </dsp:sp>
    <dsp:sp modelId="{18D825FC-33B1-48AC-9366-20C790FE68C8}">
      <dsp:nvSpPr>
        <dsp:cNvPr id="0" name=""/>
        <dsp:cNvSpPr/>
      </dsp:nvSpPr>
      <dsp:spPr>
        <a:xfrm>
          <a:off x="5635190" y="2553059"/>
          <a:ext cx="3594199" cy="1797099"/>
        </a:xfrm>
        <a:prstGeom prst="rect">
          <a:avLst/>
        </a:prstGeom>
        <a:solidFill>
          <a:schemeClr val="bg1"/>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solidFill>
                <a:srgbClr val="7030A0"/>
              </a:solidFill>
            </a:rPr>
            <a:t>przewóz drogowy osób</a:t>
          </a:r>
        </a:p>
      </dsp:txBody>
      <dsp:txXfrm>
        <a:off x="5635190" y="2553059"/>
        <a:ext cx="3594199" cy="17970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58C6FA-ED3E-4EC6-BCD1-7995502EE235}">
      <dsp:nvSpPr>
        <dsp:cNvPr id="0" name=""/>
        <dsp:cNvSpPr/>
      </dsp:nvSpPr>
      <dsp:spPr>
        <a:xfrm>
          <a:off x="5257800" y="1798278"/>
          <a:ext cx="2174490" cy="754781"/>
        </a:xfrm>
        <a:custGeom>
          <a:avLst/>
          <a:gdLst/>
          <a:ahLst/>
          <a:cxnLst/>
          <a:rect l="0" t="0" r="0" b="0"/>
          <a:pathLst>
            <a:path>
              <a:moveTo>
                <a:pt x="0" y="0"/>
              </a:moveTo>
              <a:lnTo>
                <a:pt x="0" y="377390"/>
              </a:lnTo>
              <a:lnTo>
                <a:pt x="2174490" y="377390"/>
              </a:lnTo>
              <a:lnTo>
                <a:pt x="2174490" y="7547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CC08FF-FB11-4515-A64B-8A64ABF8006F}">
      <dsp:nvSpPr>
        <dsp:cNvPr id="0" name=""/>
        <dsp:cNvSpPr/>
      </dsp:nvSpPr>
      <dsp:spPr>
        <a:xfrm>
          <a:off x="3083309" y="1798278"/>
          <a:ext cx="2174490" cy="754781"/>
        </a:xfrm>
        <a:custGeom>
          <a:avLst/>
          <a:gdLst/>
          <a:ahLst/>
          <a:cxnLst/>
          <a:rect l="0" t="0" r="0" b="0"/>
          <a:pathLst>
            <a:path>
              <a:moveTo>
                <a:pt x="2174490" y="0"/>
              </a:moveTo>
              <a:lnTo>
                <a:pt x="2174490" y="377390"/>
              </a:lnTo>
              <a:lnTo>
                <a:pt x="0" y="377390"/>
              </a:lnTo>
              <a:lnTo>
                <a:pt x="0" y="7547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F0D664-B58C-4E77-8E36-36C35D142EAE}">
      <dsp:nvSpPr>
        <dsp:cNvPr id="0" name=""/>
        <dsp:cNvSpPr/>
      </dsp:nvSpPr>
      <dsp:spPr>
        <a:xfrm>
          <a:off x="3460700" y="1178"/>
          <a:ext cx="3594199" cy="1797099"/>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t>„</a:t>
          </a:r>
          <a:r>
            <a:rPr lang="pl-PL" sz="2400" kern="1200" dirty="0" err="1"/>
            <a:t>Ułatwiacze</a:t>
          </a:r>
          <a:r>
            <a:rPr lang="pl-PL" sz="2400" kern="1200" dirty="0"/>
            <a:t>” w sferze usług</a:t>
          </a:r>
        </a:p>
      </dsp:txBody>
      <dsp:txXfrm>
        <a:off x="3460700" y="1178"/>
        <a:ext cx="3594199" cy="1797099"/>
      </dsp:txXfrm>
    </dsp:sp>
    <dsp:sp modelId="{68CF042A-8F66-4856-96F9-A2E61697E20E}">
      <dsp:nvSpPr>
        <dsp:cNvPr id="0" name=""/>
        <dsp:cNvSpPr/>
      </dsp:nvSpPr>
      <dsp:spPr>
        <a:xfrm>
          <a:off x="1286209" y="2553059"/>
          <a:ext cx="3594199" cy="1797099"/>
        </a:xfrm>
        <a:prstGeom prst="rect">
          <a:avLst/>
        </a:prstGeom>
        <a:solidFill>
          <a:schemeClr val="bg1"/>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solidFill>
                <a:srgbClr val="7030A0"/>
              </a:solidFill>
            </a:rPr>
            <a:t>krótkoterminowy najem lokali mieszkalnych</a:t>
          </a:r>
        </a:p>
      </dsp:txBody>
      <dsp:txXfrm>
        <a:off x="1286209" y="2553059"/>
        <a:ext cx="3594199" cy="1797099"/>
      </dsp:txXfrm>
    </dsp:sp>
    <dsp:sp modelId="{18D825FC-33B1-48AC-9366-20C790FE68C8}">
      <dsp:nvSpPr>
        <dsp:cNvPr id="0" name=""/>
        <dsp:cNvSpPr/>
      </dsp:nvSpPr>
      <dsp:spPr>
        <a:xfrm>
          <a:off x="5635190" y="2553059"/>
          <a:ext cx="3594199" cy="1797099"/>
        </a:xfrm>
        <a:prstGeom prst="rect">
          <a:avLst/>
        </a:prstGeom>
        <a:solidFill>
          <a:schemeClr val="bg1"/>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solidFill>
                <a:srgbClr val="7030A0"/>
              </a:solidFill>
            </a:rPr>
            <a:t>przewóz drogowy osób</a:t>
          </a:r>
        </a:p>
      </dsp:txBody>
      <dsp:txXfrm>
        <a:off x="5635190" y="2553059"/>
        <a:ext cx="3594199" cy="17970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58C6FA-ED3E-4EC6-BCD1-7995502EE235}">
      <dsp:nvSpPr>
        <dsp:cNvPr id="0" name=""/>
        <dsp:cNvSpPr/>
      </dsp:nvSpPr>
      <dsp:spPr>
        <a:xfrm>
          <a:off x="5257800" y="1798278"/>
          <a:ext cx="2174490" cy="754781"/>
        </a:xfrm>
        <a:custGeom>
          <a:avLst/>
          <a:gdLst/>
          <a:ahLst/>
          <a:cxnLst/>
          <a:rect l="0" t="0" r="0" b="0"/>
          <a:pathLst>
            <a:path>
              <a:moveTo>
                <a:pt x="0" y="0"/>
              </a:moveTo>
              <a:lnTo>
                <a:pt x="0" y="377390"/>
              </a:lnTo>
              <a:lnTo>
                <a:pt x="2174490" y="377390"/>
              </a:lnTo>
              <a:lnTo>
                <a:pt x="2174490" y="7547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CC08FF-FB11-4515-A64B-8A64ABF8006F}">
      <dsp:nvSpPr>
        <dsp:cNvPr id="0" name=""/>
        <dsp:cNvSpPr/>
      </dsp:nvSpPr>
      <dsp:spPr>
        <a:xfrm>
          <a:off x="3083309" y="1798278"/>
          <a:ext cx="2174490" cy="754781"/>
        </a:xfrm>
        <a:custGeom>
          <a:avLst/>
          <a:gdLst/>
          <a:ahLst/>
          <a:cxnLst/>
          <a:rect l="0" t="0" r="0" b="0"/>
          <a:pathLst>
            <a:path>
              <a:moveTo>
                <a:pt x="2174490" y="0"/>
              </a:moveTo>
              <a:lnTo>
                <a:pt x="2174490" y="377390"/>
              </a:lnTo>
              <a:lnTo>
                <a:pt x="0" y="377390"/>
              </a:lnTo>
              <a:lnTo>
                <a:pt x="0" y="7547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F0D664-B58C-4E77-8E36-36C35D142EAE}">
      <dsp:nvSpPr>
        <dsp:cNvPr id="0" name=""/>
        <dsp:cNvSpPr/>
      </dsp:nvSpPr>
      <dsp:spPr>
        <a:xfrm>
          <a:off x="3460700" y="1178"/>
          <a:ext cx="3594199" cy="1797099"/>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t>„</a:t>
          </a:r>
          <a:r>
            <a:rPr lang="pl-PL" sz="2400" kern="1200" dirty="0" err="1"/>
            <a:t>Ułatwiacze</a:t>
          </a:r>
          <a:r>
            <a:rPr lang="pl-PL" sz="2400" kern="1200" dirty="0"/>
            <a:t>” w sferze usług</a:t>
          </a:r>
        </a:p>
      </dsp:txBody>
      <dsp:txXfrm>
        <a:off x="3460700" y="1178"/>
        <a:ext cx="3594199" cy="1797099"/>
      </dsp:txXfrm>
    </dsp:sp>
    <dsp:sp modelId="{68CF042A-8F66-4856-96F9-A2E61697E20E}">
      <dsp:nvSpPr>
        <dsp:cNvPr id="0" name=""/>
        <dsp:cNvSpPr/>
      </dsp:nvSpPr>
      <dsp:spPr>
        <a:xfrm>
          <a:off x="1286209" y="2553059"/>
          <a:ext cx="3594199" cy="1797099"/>
        </a:xfrm>
        <a:prstGeom prst="rect">
          <a:avLst/>
        </a:prstGeom>
        <a:solidFill>
          <a:schemeClr val="bg1"/>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solidFill>
                <a:srgbClr val="7030A0"/>
              </a:solidFill>
            </a:rPr>
            <a:t>krótkoterminowy najem lokali mieszkalnych</a:t>
          </a:r>
        </a:p>
      </dsp:txBody>
      <dsp:txXfrm>
        <a:off x="1286209" y="2553059"/>
        <a:ext cx="3594199" cy="1797099"/>
      </dsp:txXfrm>
    </dsp:sp>
    <dsp:sp modelId="{18D825FC-33B1-48AC-9366-20C790FE68C8}">
      <dsp:nvSpPr>
        <dsp:cNvPr id="0" name=""/>
        <dsp:cNvSpPr/>
      </dsp:nvSpPr>
      <dsp:spPr>
        <a:xfrm>
          <a:off x="5635190" y="2553059"/>
          <a:ext cx="3594199" cy="1797099"/>
        </a:xfrm>
        <a:prstGeom prst="rect">
          <a:avLst/>
        </a:prstGeom>
        <a:solidFill>
          <a:schemeClr val="bg1"/>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l-PL" sz="2400" kern="1200" dirty="0">
              <a:solidFill>
                <a:srgbClr val="7030A0"/>
              </a:solidFill>
            </a:rPr>
            <a:t>przewóz drogowy osób</a:t>
          </a:r>
        </a:p>
      </dsp:txBody>
      <dsp:txXfrm>
        <a:off x="5635190" y="2553059"/>
        <a:ext cx="3594199" cy="17970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E31053-EFA8-460D-9B9E-C9EF977FE5E9}">
      <dsp:nvSpPr>
        <dsp:cNvPr id="0" name=""/>
        <dsp:cNvSpPr/>
      </dsp:nvSpPr>
      <dsp:spPr>
        <a:xfrm>
          <a:off x="788669" y="0"/>
          <a:ext cx="8938260" cy="4351338"/>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8A77A7-7135-431F-BC64-81881F51465F}">
      <dsp:nvSpPr>
        <dsp:cNvPr id="0" name=""/>
        <dsp:cNvSpPr/>
      </dsp:nvSpPr>
      <dsp:spPr>
        <a:xfrm>
          <a:off x="0" y="1305401"/>
          <a:ext cx="3154680" cy="174053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l-PL" sz="2400" kern="1200" dirty="0"/>
            <a:t>Zwiększenie roli platform w gospodarce </a:t>
          </a:r>
        </a:p>
      </dsp:txBody>
      <dsp:txXfrm>
        <a:off x="84966" y="1390367"/>
        <a:ext cx="2984748" cy="1570603"/>
      </dsp:txXfrm>
    </dsp:sp>
    <dsp:sp modelId="{65D00728-C408-4A4B-9F26-77FFC1B84C4F}">
      <dsp:nvSpPr>
        <dsp:cNvPr id="0" name=""/>
        <dsp:cNvSpPr/>
      </dsp:nvSpPr>
      <dsp:spPr>
        <a:xfrm>
          <a:off x="3680459" y="1305401"/>
          <a:ext cx="3154680" cy="1740535"/>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l-PL" sz="2400" kern="1200" dirty="0"/>
            <a:t>Zwiększenie liczby regulacji szczególnych dotyczących platform</a:t>
          </a:r>
        </a:p>
      </dsp:txBody>
      <dsp:txXfrm>
        <a:off x="3765425" y="1390367"/>
        <a:ext cx="2984748" cy="1570603"/>
      </dsp:txXfrm>
    </dsp:sp>
    <dsp:sp modelId="{495B9A95-2036-4147-B073-F3788CC3A78D}">
      <dsp:nvSpPr>
        <dsp:cNvPr id="0" name=""/>
        <dsp:cNvSpPr/>
      </dsp:nvSpPr>
      <dsp:spPr>
        <a:xfrm>
          <a:off x="7360920" y="1305401"/>
          <a:ext cx="3154680" cy="1740535"/>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l-PL" sz="2400" kern="1200" dirty="0"/>
            <a:t>Identyfikacja nowych problemów (?)</a:t>
          </a:r>
        </a:p>
      </dsp:txBody>
      <dsp:txXfrm>
        <a:off x="7445886" y="1390367"/>
        <a:ext cx="2984748" cy="157060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5CDBB1-E515-49C3-8FA5-545C831C1895}" type="datetimeFigureOut">
              <a:rPr lang="pl-PL" smtClean="0"/>
              <a:t>17.11.2025</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A34C83-3428-486A-BEC4-6073F47ECEF3}" type="slidenum">
              <a:rPr lang="pl-PL" smtClean="0"/>
              <a:t>‹#›</a:t>
            </a:fld>
            <a:endParaRPr lang="pl-PL"/>
          </a:p>
        </p:txBody>
      </p:sp>
    </p:spTree>
    <p:extLst>
      <p:ext uri="{BB962C8B-B14F-4D97-AF65-F5344CB8AC3E}">
        <p14:creationId xmlns:p14="http://schemas.microsoft.com/office/powerpoint/2010/main" val="975147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FEA34C83-3428-486A-BEC4-6073F47ECEF3}" type="slidenum">
              <a:rPr lang="pl-PL" smtClean="0"/>
              <a:t>11</a:t>
            </a:fld>
            <a:endParaRPr lang="pl-PL"/>
          </a:p>
        </p:txBody>
      </p:sp>
    </p:spTree>
    <p:extLst>
      <p:ext uri="{BB962C8B-B14F-4D97-AF65-F5344CB8AC3E}">
        <p14:creationId xmlns:p14="http://schemas.microsoft.com/office/powerpoint/2010/main" val="1996689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FEA34C83-3428-486A-BEC4-6073F47ECEF3}" type="slidenum">
              <a:rPr lang="pl-PL" smtClean="0"/>
              <a:t>12</a:t>
            </a:fld>
            <a:endParaRPr lang="pl-PL"/>
          </a:p>
        </p:txBody>
      </p:sp>
    </p:spTree>
    <p:extLst>
      <p:ext uri="{BB962C8B-B14F-4D97-AF65-F5344CB8AC3E}">
        <p14:creationId xmlns:p14="http://schemas.microsoft.com/office/powerpoint/2010/main" val="2037458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FEA34C83-3428-486A-BEC4-6073F47ECEF3}" type="slidenum">
              <a:rPr lang="pl-PL" smtClean="0"/>
              <a:t>13</a:t>
            </a:fld>
            <a:endParaRPr lang="pl-PL"/>
          </a:p>
        </p:txBody>
      </p:sp>
    </p:spTree>
    <p:extLst>
      <p:ext uri="{BB962C8B-B14F-4D97-AF65-F5344CB8AC3E}">
        <p14:creationId xmlns:p14="http://schemas.microsoft.com/office/powerpoint/2010/main" val="2092228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76A0D7B-CD75-C4B5-3C1D-FABF77841F9E}"/>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1713D709-D6EF-C7AC-8F85-F196634A96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89FEECAF-8E79-99E6-5288-18CCC2E414EE}"/>
              </a:ext>
            </a:extLst>
          </p:cNvPr>
          <p:cNvSpPr>
            <a:spLocks noGrp="1"/>
          </p:cNvSpPr>
          <p:nvPr>
            <p:ph type="dt" sz="half" idx="10"/>
          </p:nvPr>
        </p:nvSpPr>
        <p:spPr/>
        <p:txBody>
          <a:bodyPr/>
          <a:lstStyle/>
          <a:p>
            <a:fld id="{6EE0E3E3-895E-48CB-AF4B-EB5FCD50A5FB}" type="datetime1">
              <a:rPr lang="pl-PL" smtClean="0"/>
              <a:t>17.11.2025</a:t>
            </a:fld>
            <a:endParaRPr lang="pl-PL"/>
          </a:p>
        </p:txBody>
      </p:sp>
      <p:sp>
        <p:nvSpPr>
          <p:cNvPr id="5" name="Symbol zastępczy stopki 4">
            <a:extLst>
              <a:ext uri="{FF2B5EF4-FFF2-40B4-BE49-F238E27FC236}">
                <a16:creationId xmlns:a16="http://schemas.microsoft.com/office/drawing/2014/main" id="{6389A08F-7881-4B80-FDD2-45E01248C645}"/>
              </a:ext>
            </a:extLst>
          </p:cNvPr>
          <p:cNvSpPr>
            <a:spLocks noGrp="1"/>
          </p:cNvSpPr>
          <p:nvPr>
            <p:ph type="ftr" sz="quarter" idx="11"/>
          </p:nvPr>
        </p:nvSpPr>
        <p:spPr/>
        <p:txBody>
          <a:bodyPr/>
          <a:lstStyle/>
          <a:p>
            <a:r>
              <a:rPr lang="pl-PL"/>
              <a:t>Krzysztof Lasinski-Sulecki kls@umk.pl</a:t>
            </a:r>
          </a:p>
        </p:txBody>
      </p:sp>
      <p:sp>
        <p:nvSpPr>
          <p:cNvPr id="6" name="Symbol zastępczy numeru slajdu 5">
            <a:extLst>
              <a:ext uri="{FF2B5EF4-FFF2-40B4-BE49-F238E27FC236}">
                <a16:creationId xmlns:a16="http://schemas.microsoft.com/office/drawing/2014/main" id="{6F01BE64-28B0-1529-797D-C136CDF7836D}"/>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1369263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D48C4D5-B73A-93CE-7EC1-F4579D79D3DB}"/>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83BC7EEB-47A8-6685-5CA3-0707BA06980D}"/>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60A53115-1B8F-541F-13A8-4F756DA579A4}"/>
              </a:ext>
            </a:extLst>
          </p:cNvPr>
          <p:cNvSpPr>
            <a:spLocks noGrp="1"/>
          </p:cNvSpPr>
          <p:nvPr>
            <p:ph type="dt" sz="half" idx="10"/>
          </p:nvPr>
        </p:nvSpPr>
        <p:spPr/>
        <p:txBody>
          <a:bodyPr/>
          <a:lstStyle/>
          <a:p>
            <a:fld id="{380116DE-9D13-452D-8B78-7B70569CF423}" type="datetime1">
              <a:rPr lang="pl-PL" smtClean="0"/>
              <a:t>17.11.2025</a:t>
            </a:fld>
            <a:endParaRPr lang="pl-PL"/>
          </a:p>
        </p:txBody>
      </p:sp>
      <p:sp>
        <p:nvSpPr>
          <p:cNvPr id="5" name="Symbol zastępczy stopki 4">
            <a:extLst>
              <a:ext uri="{FF2B5EF4-FFF2-40B4-BE49-F238E27FC236}">
                <a16:creationId xmlns:a16="http://schemas.microsoft.com/office/drawing/2014/main" id="{64D43B36-EE31-03EC-E5FF-C698D13FEC1A}"/>
              </a:ext>
            </a:extLst>
          </p:cNvPr>
          <p:cNvSpPr>
            <a:spLocks noGrp="1"/>
          </p:cNvSpPr>
          <p:nvPr>
            <p:ph type="ftr" sz="quarter" idx="11"/>
          </p:nvPr>
        </p:nvSpPr>
        <p:spPr/>
        <p:txBody>
          <a:bodyPr/>
          <a:lstStyle/>
          <a:p>
            <a:r>
              <a:rPr lang="pl-PL"/>
              <a:t>Krzysztof Lasinski-Sulecki kls@umk.pl</a:t>
            </a:r>
          </a:p>
        </p:txBody>
      </p:sp>
      <p:sp>
        <p:nvSpPr>
          <p:cNvPr id="6" name="Symbol zastępczy numeru slajdu 5">
            <a:extLst>
              <a:ext uri="{FF2B5EF4-FFF2-40B4-BE49-F238E27FC236}">
                <a16:creationId xmlns:a16="http://schemas.microsoft.com/office/drawing/2014/main" id="{10CB13D6-3ED3-868F-DAAC-6466A4B93C43}"/>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23871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434126CB-235C-7F34-6CE0-2F35E302B658}"/>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9086298B-52CB-5F98-577F-C5249D50FD4F}"/>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50BEC4B3-8672-C2E0-B52C-26200C0CD8A7}"/>
              </a:ext>
            </a:extLst>
          </p:cNvPr>
          <p:cNvSpPr>
            <a:spLocks noGrp="1"/>
          </p:cNvSpPr>
          <p:nvPr>
            <p:ph type="dt" sz="half" idx="10"/>
          </p:nvPr>
        </p:nvSpPr>
        <p:spPr/>
        <p:txBody>
          <a:bodyPr/>
          <a:lstStyle/>
          <a:p>
            <a:fld id="{3995C3D5-5487-48E0-9ED9-52ED3C87E0DB}" type="datetime1">
              <a:rPr lang="pl-PL" smtClean="0"/>
              <a:t>17.11.2025</a:t>
            </a:fld>
            <a:endParaRPr lang="pl-PL"/>
          </a:p>
        </p:txBody>
      </p:sp>
      <p:sp>
        <p:nvSpPr>
          <p:cNvPr id="5" name="Symbol zastępczy stopki 4">
            <a:extLst>
              <a:ext uri="{FF2B5EF4-FFF2-40B4-BE49-F238E27FC236}">
                <a16:creationId xmlns:a16="http://schemas.microsoft.com/office/drawing/2014/main" id="{8C07953B-3444-CCAC-CC77-F57BAA56562E}"/>
              </a:ext>
            </a:extLst>
          </p:cNvPr>
          <p:cNvSpPr>
            <a:spLocks noGrp="1"/>
          </p:cNvSpPr>
          <p:nvPr>
            <p:ph type="ftr" sz="quarter" idx="11"/>
          </p:nvPr>
        </p:nvSpPr>
        <p:spPr/>
        <p:txBody>
          <a:bodyPr/>
          <a:lstStyle/>
          <a:p>
            <a:r>
              <a:rPr lang="pl-PL"/>
              <a:t>Krzysztof Lasinski-Sulecki kls@umk.pl</a:t>
            </a:r>
          </a:p>
        </p:txBody>
      </p:sp>
      <p:sp>
        <p:nvSpPr>
          <p:cNvPr id="6" name="Symbol zastępczy numeru slajdu 5">
            <a:extLst>
              <a:ext uri="{FF2B5EF4-FFF2-40B4-BE49-F238E27FC236}">
                <a16:creationId xmlns:a16="http://schemas.microsoft.com/office/drawing/2014/main" id="{B5F2813D-9C02-B756-52C5-8F43A0C4BA85}"/>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1762864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AFFEE0A-692D-C805-1126-4B76182847CD}"/>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D9BD8091-6AD1-642F-9C4D-253C1F5ED9C7}"/>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1852306B-6C33-3AF8-663B-432000268415}"/>
              </a:ext>
            </a:extLst>
          </p:cNvPr>
          <p:cNvSpPr>
            <a:spLocks noGrp="1"/>
          </p:cNvSpPr>
          <p:nvPr>
            <p:ph type="dt" sz="half" idx="10"/>
          </p:nvPr>
        </p:nvSpPr>
        <p:spPr/>
        <p:txBody>
          <a:bodyPr/>
          <a:lstStyle/>
          <a:p>
            <a:fld id="{FC6A20EB-0B95-40F7-9AC7-B1AC57D83543}" type="datetime1">
              <a:rPr lang="pl-PL" smtClean="0"/>
              <a:t>17.11.2025</a:t>
            </a:fld>
            <a:endParaRPr lang="pl-PL"/>
          </a:p>
        </p:txBody>
      </p:sp>
      <p:sp>
        <p:nvSpPr>
          <p:cNvPr id="5" name="Symbol zastępczy stopki 4">
            <a:extLst>
              <a:ext uri="{FF2B5EF4-FFF2-40B4-BE49-F238E27FC236}">
                <a16:creationId xmlns:a16="http://schemas.microsoft.com/office/drawing/2014/main" id="{E938CE2E-CE28-9232-C129-259B77321F6E}"/>
              </a:ext>
            </a:extLst>
          </p:cNvPr>
          <p:cNvSpPr>
            <a:spLocks noGrp="1"/>
          </p:cNvSpPr>
          <p:nvPr>
            <p:ph type="ftr" sz="quarter" idx="11"/>
          </p:nvPr>
        </p:nvSpPr>
        <p:spPr/>
        <p:txBody>
          <a:bodyPr/>
          <a:lstStyle/>
          <a:p>
            <a:r>
              <a:rPr lang="pl-PL"/>
              <a:t>Krzysztof Lasinski-Sulecki kls@umk.pl</a:t>
            </a:r>
          </a:p>
        </p:txBody>
      </p:sp>
      <p:sp>
        <p:nvSpPr>
          <p:cNvPr id="6" name="Symbol zastępczy numeru slajdu 5">
            <a:extLst>
              <a:ext uri="{FF2B5EF4-FFF2-40B4-BE49-F238E27FC236}">
                <a16:creationId xmlns:a16="http://schemas.microsoft.com/office/drawing/2014/main" id="{A3346096-15E8-697C-C598-33170AD67D78}"/>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80411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8FD0B9E-CBB6-177E-E675-B676533BAF19}"/>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FC2D4BA2-B6AF-DB09-2BB9-78735954DC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167CFE75-D5F3-EFA3-429A-6E8429E645C6}"/>
              </a:ext>
            </a:extLst>
          </p:cNvPr>
          <p:cNvSpPr>
            <a:spLocks noGrp="1"/>
          </p:cNvSpPr>
          <p:nvPr>
            <p:ph type="dt" sz="half" idx="10"/>
          </p:nvPr>
        </p:nvSpPr>
        <p:spPr/>
        <p:txBody>
          <a:bodyPr/>
          <a:lstStyle/>
          <a:p>
            <a:fld id="{6C6DB5D1-C000-4B82-93D0-FF2A26215F80}" type="datetime1">
              <a:rPr lang="pl-PL" smtClean="0"/>
              <a:t>17.11.2025</a:t>
            </a:fld>
            <a:endParaRPr lang="pl-PL"/>
          </a:p>
        </p:txBody>
      </p:sp>
      <p:sp>
        <p:nvSpPr>
          <p:cNvPr id="5" name="Symbol zastępczy stopki 4">
            <a:extLst>
              <a:ext uri="{FF2B5EF4-FFF2-40B4-BE49-F238E27FC236}">
                <a16:creationId xmlns:a16="http://schemas.microsoft.com/office/drawing/2014/main" id="{86642212-2290-EFE1-9126-2F1DBB5CB1DE}"/>
              </a:ext>
            </a:extLst>
          </p:cNvPr>
          <p:cNvSpPr>
            <a:spLocks noGrp="1"/>
          </p:cNvSpPr>
          <p:nvPr>
            <p:ph type="ftr" sz="quarter" idx="11"/>
          </p:nvPr>
        </p:nvSpPr>
        <p:spPr/>
        <p:txBody>
          <a:bodyPr/>
          <a:lstStyle/>
          <a:p>
            <a:r>
              <a:rPr lang="pl-PL"/>
              <a:t>Krzysztof Lasinski-Sulecki kls@umk.pl</a:t>
            </a:r>
          </a:p>
        </p:txBody>
      </p:sp>
      <p:sp>
        <p:nvSpPr>
          <p:cNvPr id="6" name="Symbol zastępczy numeru slajdu 5">
            <a:extLst>
              <a:ext uri="{FF2B5EF4-FFF2-40B4-BE49-F238E27FC236}">
                <a16:creationId xmlns:a16="http://schemas.microsoft.com/office/drawing/2014/main" id="{4A8F8B43-49A6-7648-B9FF-BEB6107D828A}"/>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1905211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426318F-9FE0-2A22-2D34-E2C5F124DF97}"/>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268EA61F-A55B-EBAD-364E-5EB3BBD325E1}"/>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CCD7AC39-93D3-3A89-AA33-B0CA4D245778}"/>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6ABC3554-1A2E-2899-1D34-DEE6BCEA95CA}"/>
              </a:ext>
            </a:extLst>
          </p:cNvPr>
          <p:cNvSpPr>
            <a:spLocks noGrp="1"/>
          </p:cNvSpPr>
          <p:nvPr>
            <p:ph type="dt" sz="half" idx="10"/>
          </p:nvPr>
        </p:nvSpPr>
        <p:spPr/>
        <p:txBody>
          <a:bodyPr/>
          <a:lstStyle/>
          <a:p>
            <a:fld id="{C3573B62-0B59-49EF-A403-0E55786BF357}" type="datetime1">
              <a:rPr lang="pl-PL" smtClean="0"/>
              <a:t>17.11.2025</a:t>
            </a:fld>
            <a:endParaRPr lang="pl-PL"/>
          </a:p>
        </p:txBody>
      </p:sp>
      <p:sp>
        <p:nvSpPr>
          <p:cNvPr id="6" name="Symbol zastępczy stopki 5">
            <a:extLst>
              <a:ext uri="{FF2B5EF4-FFF2-40B4-BE49-F238E27FC236}">
                <a16:creationId xmlns:a16="http://schemas.microsoft.com/office/drawing/2014/main" id="{23503FBD-8D10-CA62-7849-BBD5AF3796B6}"/>
              </a:ext>
            </a:extLst>
          </p:cNvPr>
          <p:cNvSpPr>
            <a:spLocks noGrp="1"/>
          </p:cNvSpPr>
          <p:nvPr>
            <p:ph type="ftr" sz="quarter" idx="11"/>
          </p:nvPr>
        </p:nvSpPr>
        <p:spPr/>
        <p:txBody>
          <a:bodyPr/>
          <a:lstStyle/>
          <a:p>
            <a:r>
              <a:rPr lang="pl-PL"/>
              <a:t>Krzysztof Lasinski-Sulecki kls@umk.pl</a:t>
            </a:r>
          </a:p>
        </p:txBody>
      </p:sp>
      <p:sp>
        <p:nvSpPr>
          <p:cNvPr id="7" name="Symbol zastępczy numeru slajdu 6">
            <a:extLst>
              <a:ext uri="{FF2B5EF4-FFF2-40B4-BE49-F238E27FC236}">
                <a16:creationId xmlns:a16="http://schemas.microsoft.com/office/drawing/2014/main" id="{959D4830-A3FC-F7E8-5887-D5203EA4D2E3}"/>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350456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2C3174-33A8-3361-7BFB-149EB3A38A1D}"/>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8B93A30B-E681-38D0-BC0A-6D1ABB2020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394F8A2D-EBFC-A260-B1E7-BB6AAF71C97D}"/>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90EA0920-F4CA-2B19-B514-68E7A8C0EA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D1772BCE-F459-1710-26F5-217F1E80CB25}"/>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F37D9B99-DAA5-094B-FC3C-57D4527FE7E7}"/>
              </a:ext>
            </a:extLst>
          </p:cNvPr>
          <p:cNvSpPr>
            <a:spLocks noGrp="1"/>
          </p:cNvSpPr>
          <p:nvPr>
            <p:ph type="dt" sz="half" idx="10"/>
          </p:nvPr>
        </p:nvSpPr>
        <p:spPr/>
        <p:txBody>
          <a:bodyPr/>
          <a:lstStyle/>
          <a:p>
            <a:fld id="{4F5C189B-B2A1-496F-9636-3ADC7C03BB40}" type="datetime1">
              <a:rPr lang="pl-PL" smtClean="0"/>
              <a:t>17.11.2025</a:t>
            </a:fld>
            <a:endParaRPr lang="pl-PL"/>
          </a:p>
        </p:txBody>
      </p:sp>
      <p:sp>
        <p:nvSpPr>
          <p:cNvPr id="8" name="Symbol zastępczy stopki 7">
            <a:extLst>
              <a:ext uri="{FF2B5EF4-FFF2-40B4-BE49-F238E27FC236}">
                <a16:creationId xmlns:a16="http://schemas.microsoft.com/office/drawing/2014/main" id="{ADC9283D-63D3-9C0E-BC21-724082E093EA}"/>
              </a:ext>
            </a:extLst>
          </p:cNvPr>
          <p:cNvSpPr>
            <a:spLocks noGrp="1"/>
          </p:cNvSpPr>
          <p:nvPr>
            <p:ph type="ftr" sz="quarter" idx="11"/>
          </p:nvPr>
        </p:nvSpPr>
        <p:spPr/>
        <p:txBody>
          <a:bodyPr/>
          <a:lstStyle/>
          <a:p>
            <a:r>
              <a:rPr lang="pl-PL"/>
              <a:t>Krzysztof Lasinski-Sulecki kls@umk.pl</a:t>
            </a:r>
          </a:p>
        </p:txBody>
      </p:sp>
      <p:sp>
        <p:nvSpPr>
          <p:cNvPr id="9" name="Symbol zastępczy numeru slajdu 8">
            <a:extLst>
              <a:ext uri="{FF2B5EF4-FFF2-40B4-BE49-F238E27FC236}">
                <a16:creationId xmlns:a16="http://schemas.microsoft.com/office/drawing/2014/main" id="{E74CB870-8244-8806-263B-F3BA6C7BD0EA}"/>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2099143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70CD18-2DB3-945B-785B-A5A53DF5FBD5}"/>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7ECF541D-E5E0-51FE-BF57-C7F360979F86}"/>
              </a:ext>
            </a:extLst>
          </p:cNvPr>
          <p:cNvSpPr>
            <a:spLocks noGrp="1"/>
          </p:cNvSpPr>
          <p:nvPr>
            <p:ph type="dt" sz="half" idx="10"/>
          </p:nvPr>
        </p:nvSpPr>
        <p:spPr/>
        <p:txBody>
          <a:bodyPr/>
          <a:lstStyle/>
          <a:p>
            <a:fld id="{4AE4A51B-69DE-4332-9D30-B4B59A7E9654}" type="datetime1">
              <a:rPr lang="pl-PL" smtClean="0"/>
              <a:t>17.11.2025</a:t>
            </a:fld>
            <a:endParaRPr lang="pl-PL"/>
          </a:p>
        </p:txBody>
      </p:sp>
      <p:sp>
        <p:nvSpPr>
          <p:cNvPr id="4" name="Symbol zastępczy stopki 3">
            <a:extLst>
              <a:ext uri="{FF2B5EF4-FFF2-40B4-BE49-F238E27FC236}">
                <a16:creationId xmlns:a16="http://schemas.microsoft.com/office/drawing/2014/main" id="{F2703B23-BE9A-8251-1A9B-CB3DDBD35C2E}"/>
              </a:ext>
            </a:extLst>
          </p:cNvPr>
          <p:cNvSpPr>
            <a:spLocks noGrp="1"/>
          </p:cNvSpPr>
          <p:nvPr>
            <p:ph type="ftr" sz="quarter" idx="11"/>
          </p:nvPr>
        </p:nvSpPr>
        <p:spPr/>
        <p:txBody>
          <a:bodyPr/>
          <a:lstStyle/>
          <a:p>
            <a:r>
              <a:rPr lang="pl-PL"/>
              <a:t>Krzysztof Lasinski-Sulecki kls@umk.pl</a:t>
            </a:r>
          </a:p>
        </p:txBody>
      </p:sp>
      <p:sp>
        <p:nvSpPr>
          <p:cNvPr id="5" name="Symbol zastępczy numeru slajdu 4">
            <a:extLst>
              <a:ext uri="{FF2B5EF4-FFF2-40B4-BE49-F238E27FC236}">
                <a16:creationId xmlns:a16="http://schemas.microsoft.com/office/drawing/2014/main" id="{ED499B29-DD35-5B32-0951-6CCA32B82DEB}"/>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3771304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73840E57-49A3-4AAF-7B6E-687D6971C747}"/>
              </a:ext>
            </a:extLst>
          </p:cNvPr>
          <p:cNvSpPr>
            <a:spLocks noGrp="1"/>
          </p:cNvSpPr>
          <p:nvPr>
            <p:ph type="dt" sz="half" idx="10"/>
          </p:nvPr>
        </p:nvSpPr>
        <p:spPr/>
        <p:txBody>
          <a:bodyPr/>
          <a:lstStyle/>
          <a:p>
            <a:fld id="{E7967A7E-9015-4A2B-898B-F88B851EBB90}" type="datetime1">
              <a:rPr lang="pl-PL" smtClean="0"/>
              <a:t>17.11.2025</a:t>
            </a:fld>
            <a:endParaRPr lang="pl-PL"/>
          </a:p>
        </p:txBody>
      </p:sp>
      <p:sp>
        <p:nvSpPr>
          <p:cNvPr id="3" name="Symbol zastępczy stopki 2">
            <a:extLst>
              <a:ext uri="{FF2B5EF4-FFF2-40B4-BE49-F238E27FC236}">
                <a16:creationId xmlns:a16="http://schemas.microsoft.com/office/drawing/2014/main" id="{E474451C-CEE2-8C2A-565F-F2BEB2F8C5DA}"/>
              </a:ext>
            </a:extLst>
          </p:cNvPr>
          <p:cNvSpPr>
            <a:spLocks noGrp="1"/>
          </p:cNvSpPr>
          <p:nvPr>
            <p:ph type="ftr" sz="quarter" idx="11"/>
          </p:nvPr>
        </p:nvSpPr>
        <p:spPr/>
        <p:txBody>
          <a:bodyPr/>
          <a:lstStyle/>
          <a:p>
            <a:r>
              <a:rPr lang="pl-PL"/>
              <a:t>Krzysztof Lasinski-Sulecki kls@umk.pl</a:t>
            </a:r>
          </a:p>
        </p:txBody>
      </p:sp>
      <p:sp>
        <p:nvSpPr>
          <p:cNvPr id="4" name="Symbol zastępczy numeru slajdu 3">
            <a:extLst>
              <a:ext uri="{FF2B5EF4-FFF2-40B4-BE49-F238E27FC236}">
                <a16:creationId xmlns:a16="http://schemas.microsoft.com/office/drawing/2014/main" id="{51DA2BA1-A24A-5A2E-B3FB-B11FCD22AB53}"/>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2453445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3DCED7D-91C5-6B87-C3A3-92BE593441D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897C160C-417A-FB9C-F311-6F433BDCF8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075ED6B9-D147-4F87-1E41-1B7A7895AE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5E6E221B-95CE-8022-01FA-D1F8B1C14A41}"/>
              </a:ext>
            </a:extLst>
          </p:cNvPr>
          <p:cNvSpPr>
            <a:spLocks noGrp="1"/>
          </p:cNvSpPr>
          <p:nvPr>
            <p:ph type="dt" sz="half" idx="10"/>
          </p:nvPr>
        </p:nvSpPr>
        <p:spPr/>
        <p:txBody>
          <a:bodyPr/>
          <a:lstStyle/>
          <a:p>
            <a:fld id="{519A8987-1BF3-42E1-9629-A05E38DB1C32}" type="datetime1">
              <a:rPr lang="pl-PL" smtClean="0"/>
              <a:t>17.11.2025</a:t>
            </a:fld>
            <a:endParaRPr lang="pl-PL"/>
          </a:p>
        </p:txBody>
      </p:sp>
      <p:sp>
        <p:nvSpPr>
          <p:cNvPr id="6" name="Symbol zastępczy stopki 5">
            <a:extLst>
              <a:ext uri="{FF2B5EF4-FFF2-40B4-BE49-F238E27FC236}">
                <a16:creationId xmlns:a16="http://schemas.microsoft.com/office/drawing/2014/main" id="{C1871783-DB9E-E955-7227-75A16CDD4294}"/>
              </a:ext>
            </a:extLst>
          </p:cNvPr>
          <p:cNvSpPr>
            <a:spLocks noGrp="1"/>
          </p:cNvSpPr>
          <p:nvPr>
            <p:ph type="ftr" sz="quarter" idx="11"/>
          </p:nvPr>
        </p:nvSpPr>
        <p:spPr/>
        <p:txBody>
          <a:bodyPr/>
          <a:lstStyle/>
          <a:p>
            <a:r>
              <a:rPr lang="pl-PL"/>
              <a:t>Krzysztof Lasinski-Sulecki kls@umk.pl</a:t>
            </a:r>
          </a:p>
        </p:txBody>
      </p:sp>
      <p:sp>
        <p:nvSpPr>
          <p:cNvPr id="7" name="Symbol zastępczy numeru slajdu 6">
            <a:extLst>
              <a:ext uri="{FF2B5EF4-FFF2-40B4-BE49-F238E27FC236}">
                <a16:creationId xmlns:a16="http://schemas.microsoft.com/office/drawing/2014/main" id="{7C5323F7-1824-D3DB-E4D3-DDAEB6A20887}"/>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4102373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841FEF5-9FB0-A535-0BAA-4ABFA7544DF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CBD97FBC-A488-1465-F206-24294A6B15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6335860-89E8-6D61-5E16-4BCC15D026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F8834903-FB8F-C7F5-0E1C-440F07EA8568}"/>
              </a:ext>
            </a:extLst>
          </p:cNvPr>
          <p:cNvSpPr>
            <a:spLocks noGrp="1"/>
          </p:cNvSpPr>
          <p:nvPr>
            <p:ph type="dt" sz="half" idx="10"/>
          </p:nvPr>
        </p:nvSpPr>
        <p:spPr/>
        <p:txBody>
          <a:bodyPr/>
          <a:lstStyle/>
          <a:p>
            <a:fld id="{8761FFC4-03ED-458A-8C0B-1233D0ABA2B3}" type="datetime1">
              <a:rPr lang="pl-PL" smtClean="0"/>
              <a:t>17.11.2025</a:t>
            </a:fld>
            <a:endParaRPr lang="pl-PL"/>
          </a:p>
        </p:txBody>
      </p:sp>
      <p:sp>
        <p:nvSpPr>
          <p:cNvPr id="6" name="Symbol zastępczy stopki 5">
            <a:extLst>
              <a:ext uri="{FF2B5EF4-FFF2-40B4-BE49-F238E27FC236}">
                <a16:creationId xmlns:a16="http://schemas.microsoft.com/office/drawing/2014/main" id="{2B963CBC-C9EC-15F5-E25B-CAB949A7A5CC}"/>
              </a:ext>
            </a:extLst>
          </p:cNvPr>
          <p:cNvSpPr>
            <a:spLocks noGrp="1"/>
          </p:cNvSpPr>
          <p:nvPr>
            <p:ph type="ftr" sz="quarter" idx="11"/>
          </p:nvPr>
        </p:nvSpPr>
        <p:spPr/>
        <p:txBody>
          <a:bodyPr/>
          <a:lstStyle/>
          <a:p>
            <a:r>
              <a:rPr lang="pl-PL"/>
              <a:t>Krzysztof Lasinski-Sulecki kls@umk.pl</a:t>
            </a:r>
          </a:p>
        </p:txBody>
      </p:sp>
      <p:sp>
        <p:nvSpPr>
          <p:cNvPr id="7" name="Symbol zastępczy numeru slajdu 6">
            <a:extLst>
              <a:ext uri="{FF2B5EF4-FFF2-40B4-BE49-F238E27FC236}">
                <a16:creationId xmlns:a16="http://schemas.microsoft.com/office/drawing/2014/main" id="{9D15930B-2FD0-5ACE-A0CA-5C649BD89951}"/>
              </a:ext>
            </a:extLst>
          </p:cNvPr>
          <p:cNvSpPr>
            <a:spLocks noGrp="1"/>
          </p:cNvSpPr>
          <p:nvPr>
            <p:ph type="sldNum" sz="quarter" idx="12"/>
          </p:nvPr>
        </p:nvSpPr>
        <p:spPr/>
        <p:txBody>
          <a:bodyPr/>
          <a:lstStyle/>
          <a:p>
            <a:fld id="{091F1A1E-F7C8-4208-83D1-49EABBFD3D58}" type="slidenum">
              <a:rPr lang="pl-PL" smtClean="0"/>
              <a:t>‹#›</a:t>
            </a:fld>
            <a:endParaRPr lang="pl-PL"/>
          </a:p>
        </p:txBody>
      </p:sp>
    </p:spTree>
    <p:extLst>
      <p:ext uri="{BB962C8B-B14F-4D97-AF65-F5344CB8AC3E}">
        <p14:creationId xmlns:p14="http://schemas.microsoft.com/office/powerpoint/2010/main" val="2115244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DD55AC02-8136-04FB-323E-066A1B7CA6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2C63C58A-C254-F587-B4FA-390571CC35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485C2FA-51DA-3CCB-2F5C-1CAC2E88EB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F7C29A-A5B0-4C5E-9FC8-B0F01945DF09}" type="datetime1">
              <a:rPr lang="pl-PL" smtClean="0"/>
              <a:t>17.11.2025</a:t>
            </a:fld>
            <a:endParaRPr lang="pl-PL"/>
          </a:p>
        </p:txBody>
      </p:sp>
      <p:sp>
        <p:nvSpPr>
          <p:cNvPr id="5" name="Symbol zastępczy stopki 4">
            <a:extLst>
              <a:ext uri="{FF2B5EF4-FFF2-40B4-BE49-F238E27FC236}">
                <a16:creationId xmlns:a16="http://schemas.microsoft.com/office/drawing/2014/main" id="{3BDA6EE6-1AC0-82C0-442D-58DDD7E684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l-PL"/>
              <a:t>Krzysztof Lasinski-Sulecki kls@umk.pl</a:t>
            </a:r>
          </a:p>
        </p:txBody>
      </p:sp>
      <p:sp>
        <p:nvSpPr>
          <p:cNvPr id="6" name="Symbol zastępczy numeru slajdu 5">
            <a:extLst>
              <a:ext uri="{FF2B5EF4-FFF2-40B4-BE49-F238E27FC236}">
                <a16:creationId xmlns:a16="http://schemas.microsoft.com/office/drawing/2014/main" id="{AEBD9A67-6325-B8A0-098C-15C578222E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1F1A1E-F7C8-4208-83D1-49EABBFD3D58}" type="slidenum">
              <a:rPr lang="pl-PL" smtClean="0"/>
              <a:t>‹#›</a:t>
            </a:fld>
            <a:endParaRPr lang="pl-PL"/>
          </a:p>
        </p:txBody>
      </p:sp>
    </p:spTree>
    <p:extLst>
      <p:ext uri="{BB962C8B-B14F-4D97-AF65-F5344CB8AC3E}">
        <p14:creationId xmlns:p14="http://schemas.microsoft.com/office/powerpoint/2010/main" val="42945677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4701A74-2F2D-ADB4-261C-1BE3ACF50617}"/>
              </a:ext>
            </a:extLst>
          </p:cNvPr>
          <p:cNvSpPr>
            <a:spLocks noGrp="1"/>
          </p:cNvSpPr>
          <p:nvPr>
            <p:ph type="ctrTitle"/>
          </p:nvPr>
        </p:nvSpPr>
        <p:spPr/>
        <p:txBody>
          <a:bodyPr>
            <a:normAutofit/>
          </a:bodyPr>
          <a:lstStyle/>
          <a:p>
            <a:r>
              <a:rPr lang="pl-PL" sz="4000" b="1" dirty="0"/>
              <a:t>VAT a opodatkowanie świadczeń z wykorzystaniem platform </a:t>
            </a:r>
          </a:p>
        </p:txBody>
      </p:sp>
      <p:sp>
        <p:nvSpPr>
          <p:cNvPr id="3" name="Podtytuł 2">
            <a:extLst>
              <a:ext uri="{FF2B5EF4-FFF2-40B4-BE49-F238E27FC236}">
                <a16:creationId xmlns:a16="http://schemas.microsoft.com/office/drawing/2014/main" id="{5C6E973D-23D1-0E42-1570-6FF762BA4AA7}"/>
              </a:ext>
            </a:extLst>
          </p:cNvPr>
          <p:cNvSpPr>
            <a:spLocks noGrp="1"/>
          </p:cNvSpPr>
          <p:nvPr>
            <p:ph type="subTitle" idx="1"/>
          </p:nvPr>
        </p:nvSpPr>
        <p:spPr/>
        <p:txBody>
          <a:bodyPr>
            <a:normAutofit fontScale="77500" lnSpcReduction="20000"/>
          </a:bodyPr>
          <a:lstStyle/>
          <a:p>
            <a:endParaRPr lang="pl-PL" dirty="0"/>
          </a:p>
          <a:p>
            <a:r>
              <a:rPr lang="en-GB" b="1" noProof="0" dirty="0">
                <a:solidFill>
                  <a:schemeClr val="accent1"/>
                </a:solidFill>
              </a:rPr>
              <a:t>Krzysztof Lasiński-Sulecki</a:t>
            </a:r>
          </a:p>
          <a:p>
            <a:r>
              <a:rPr lang="pl-PL" b="1" dirty="0">
                <a:solidFill>
                  <a:schemeClr val="accent1"/>
                </a:solidFill>
              </a:rPr>
              <a:t>Uniwersytet Mikołaja Kopernika w Toruniu</a:t>
            </a:r>
          </a:p>
          <a:p>
            <a:endParaRPr lang="pl-PL" b="1" noProof="0" dirty="0">
              <a:solidFill>
                <a:schemeClr val="accent1"/>
              </a:solidFill>
            </a:endParaRPr>
          </a:p>
          <a:p>
            <a:r>
              <a:rPr lang="pl-PL" dirty="0"/>
              <a:t>Poznań, 20-21 listopada 2025 r. </a:t>
            </a:r>
            <a:endParaRPr lang="pl-PL" noProof="0" dirty="0"/>
          </a:p>
          <a:p>
            <a:endParaRPr lang="pl-PL" b="1" dirty="0">
              <a:solidFill>
                <a:schemeClr val="accent1"/>
              </a:solidFill>
            </a:endParaRPr>
          </a:p>
          <a:p>
            <a:endParaRPr lang="en-GB" b="1" noProof="0" dirty="0">
              <a:solidFill>
                <a:schemeClr val="accent1"/>
              </a:solidFill>
            </a:endParaRPr>
          </a:p>
          <a:p>
            <a:endParaRPr lang="pl-PL" dirty="0"/>
          </a:p>
        </p:txBody>
      </p:sp>
      <p:pic>
        <p:nvPicPr>
          <p:cNvPr id="4" name="Obraz 3">
            <a:extLst>
              <a:ext uri="{FF2B5EF4-FFF2-40B4-BE49-F238E27FC236}">
                <a16:creationId xmlns:a16="http://schemas.microsoft.com/office/drawing/2014/main" id="{A18D9DC4-995D-2541-D924-C0DA1397521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2505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UŁATWIACZE SPRZEDAŻY</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1. Jeżeli podatnik </a:t>
            </a:r>
            <a:r>
              <a:rPr lang="pl-PL" sz="2400" dirty="0">
                <a:solidFill>
                  <a:srgbClr val="00B050"/>
                </a:solidFill>
              </a:rPr>
              <a:t>ułatwia</a:t>
            </a:r>
            <a:r>
              <a:rPr lang="pl-PL" sz="2400" dirty="0"/>
              <a:t> – poprzez użycie interfejsu elektronicznego, takiego jak platforma handlowa, platforma, portal lub podobne środki – sprzedaż na odległość towarów importowanych z terytoriów trzecich lub państw trzecich w przesyłkach o rzeczywistej wartości nieprzekraczającej 150 EUR, uznaje się, że podatnik ten otrzymał i dokonał dostawy tych towarów samodzielnie.</a:t>
            </a:r>
          </a:p>
          <a:p>
            <a:pPr marL="0" indent="0" algn="just">
              <a:buNone/>
            </a:pPr>
            <a:r>
              <a:rPr lang="pl-PL" sz="2400" dirty="0"/>
              <a:t>2. Jeżeli podatnik ułatwia – poprzez użycie interfejsu elektronicznego, takiego jak platforma handlowa, platforma, portal lub podobne środki – dostawę towarów na terytorium Wspólnoty przez podatnika niemającego siedziby na terytorium Wspólnoty na rzecz osoby niebędącej podatnikiem, uznaje się, że podatnik, który ułatwia tę dostawę, otrzymał i dokonał dostawy tych towarów samodzielnie.</a:t>
            </a:r>
          </a:p>
          <a:p>
            <a:pPr marL="0" indent="0" algn="r">
              <a:buNone/>
            </a:pPr>
            <a:r>
              <a:rPr lang="pl-PL" sz="2000" dirty="0">
                <a:solidFill>
                  <a:srgbClr val="00B050"/>
                </a:solidFill>
              </a:rPr>
              <a:t>Art. 14a dyrektywy VAT</a:t>
            </a:r>
          </a:p>
          <a:p>
            <a:pPr marL="0" indent="0" algn="just">
              <a:buNone/>
            </a:pPr>
            <a:endParaRPr lang="pl-PL" sz="2400" dirty="0"/>
          </a:p>
          <a:p>
            <a:pPr marL="0" lvl="0" indent="0">
              <a:buNone/>
            </a:pPr>
            <a:endParaRPr lang="pl-PL" sz="2400" dirty="0"/>
          </a:p>
        </p:txBody>
      </p:sp>
      <p:sp>
        <p:nvSpPr>
          <p:cNvPr id="4" name="Prostokąt: zaokrąglone rogi 3">
            <a:extLst>
              <a:ext uri="{FF2B5EF4-FFF2-40B4-BE49-F238E27FC236}">
                <a16:creationId xmlns:a16="http://schemas.microsoft.com/office/drawing/2014/main" id="{E9B84261-D7AC-49DB-97DC-580B3EF5DED6}"/>
              </a:ext>
            </a:extLst>
          </p:cNvPr>
          <p:cNvSpPr/>
          <p:nvPr/>
        </p:nvSpPr>
        <p:spPr>
          <a:xfrm>
            <a:off x="838200" y="2243579"/>
            <a:ext cx="10515599" cy="210217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l-PL" sz="1400" dirty="0"/>
              <a:t>Do celów stosowania art. 14a dyrektywy 2006/112/WE podatnik, w przypadku którego uznaje się, że otrzymał i dokonał dostawy towarów samodzielnie, nie jest zobowiązany do zapłaty VAT w kwocie przekraczającej kwotę tego podatku, którą zadeklarował i zapłacił z tytułu takich dostaw, jeżeli spełnione są wszystkie następujące warunki:</a:t>
            </a:r>
          </a:p>
          <a:p>
            <a:pPr algn="just"/>
            <a:r>
              <a:rPr lang="pl-PL" sz="1400" dirty="0"/>
              <a:t>	a)  podatnik jest zależny od informacji przekazanych przez dostawców sprzedających towary poprzez interfejs elektroniczny lub przez inne osoby trzecie, aby prawidłowo zadeklarować i zapłacić kwotę należnego VAT z tytułu tych dostaw;</a:t>
            </a:r>
          </a:p>
          <a:p>
            <a:pPr algn="just"/>
            <a:r>
              <a:rPr lang="pl-PL" sz="1400" dirty="0"/>
              <a:t>	b)  informacje, o których mowa w lit. a), są błędne;</a:t>
            </a:r>
          </a:p>
          <a:p>
            <a:pPr algn="just"/>
            <a:r>
              <a:rPr lang="pl-PL" sz="1400" dirty="0"/>
              <a:t>	c)  podatnik jest w stanie wykazać, że nie wiedział o nieprawidłowości tych informacji oraz że, racjonalnie rzecz biorąc, nie mógł o tym wiedzieć.</a:t>
            </a:r>
          </a:p>
          <a:p>
            <a:pPr algn="r"/>
            <a:r>
              <a:rPr lang="pl-PL" sz="1400" dirty="0"/>
              <a:t>Art. 5c rozporządzenia 282/2011</a:t>
            </a:r>
          </a:p>
        </p:txBody>
      </p:sp>
    </p:spTree>
    <p:extLst>
      <p:ext uri="{BB962C8B-B14F-4D97-AF65-F5344CB8AC3E}">
        <p14:creationId xmlns:p14="http://schemas.microsoft.com/office/powerpoint/2010/main" val="3960878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UŁATWIACZE SPRZEDAŻY</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1. Jeżeli podatnik ułatwia – poprzez użycie interfejsu elektronicznego, takiego jak platforma handlowa, platforma, portal lub podobne środki – sprzedaż na odległość towarów importowanych z terytoriów trzecich lub państw trzecich w przesyłkach o rzeczywistej wartości nieprzekraczającej 150 EUR, uznaje się, że podatnik ten otrzymał i dokonał dostawy tych towarów samodzielnie.</a:t>
            </a:r>
          </a:p>
          <a:p>
            <a:pPr marL="0" indent="0" algn="just">
              <a:buNone/>
            </a:pPr>
            <a:r>
              <a:rPr lang="pl-PL" sz="2400" dirty="0"/>
              <a:t>2. Jeżeli podatnik ułatwia – poprzez użycie interfejsu elektronicznego, takiego jak platforma handlowa, platforma, portal lub podobne środki – dostawę towarów na terytorium Wspólnoty przez podatnika niemającego siedziby na terytorium Wspólnoty na rzecz osoby niebędącej podatnikiem, uznaje się, że podatnik, który ułatwia tę dostawę, otrzymał i dokonał dostawy tych towarów samodzielnie.</a:t>
            </a:r>
          </a:p>
          <a:p>
            <a:pPr marL="0" indent="0" algn="r">
              <a:buNone/>
            </a:pPr>
            <a:r>
              <a:rPr lang="pl-PL" sz="2000" dirty="0">
                <a:solidFill>
                  <a:srgbClr val="00B050"/>
                </a:solidFill>
              </a:rPr>
              <a:t>Art. 14a dyrektywy VAT</a:t>
            </a:r>
          </a:p>
          <a:p>
            <a:pPr marL="0" indent="0" algn="just">
              <a:buNone/>
            </a:pPr>
            <a:endParaRPr lang="pl-PL" sz="2400" dirty="0"/>
          </a:p>
          <a:p>
            <a:pPr marL="0" lvl="0" indent="0">
              <a:buNone/>
            </a:pPr>
            <a:endParaRPr lang="pl-PL" sz="2400" dirty="0"/>
          </a:p>
        </p:txBody>
      </p:sp>
      <p:sp>
        <p:nvSpPr>
          <p:cNvPr id="7" name="Prostokąt: zaokrąglone rogi 6">
            <a:extLst>
              <a:ext uri="{FF2B5EF4-FFF2-40B4-BE49-F238E27FC236}">
                <a16:creationId xmlns:a16="http://schemas.microsoft.com/office/drawing/2014/main" id="{719D054B-566D-40E9-9DE0-56D27EFC0447}"/>
              </a:ext>
            </a:extLst>
          </p:cNvPr>
          <p:cNvSpPr/>
          <p:nvPr/>
        </p:nvSpPr>
        <p:spPr>
          <a:xfrm>
            <a:off x="838199" y="3242821"/>
            <a:ext cx="10515599" cy="9144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CZĘŚCIOWO TEŻ: Procedura szczególna dla sprzedaży na odległość towarów importowanych z terytoriów trzecich lub państw trzecich – art. 369l i nast. dyrektywy VAT</a:t>
            </a:r>
          </a:p>
        </p:txBody>
      </p:sp>
    </p:spTree>
    <p:extLst>
      <p:ext uri="{BB962C8B-B14F-4D97-AF65-F5344CB8AC3E}">
        <p14:creationId xmlns:p14="http://schemas.microsoft.com/office/powerpoint/2010/main" val="562620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UŁATWIACZE SPRZEDAŻY</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1. Jeżeli podatnik ułatwia – poprzez użycie interfejsu elektronicznego, takiego jak platforma handlowa, platforma, portal lub podobne środki – sprzedaż na odległość towarów importowanych z terytoriów trzecich lub państw trzecich w przesyłkach o rzeczywistej wartości nieprzekraczającej 150 EUR, uznaje się, że podatnik ten otrzymał i dokonał dostawy tych towarów samodzielnie.</a:t>
            </a:r>
          </a:p>
          <a:p>
            <a:pPr marL="0" indent="0" algn="just">
              <a:buNone/>
            </a:pPr>
            <a:r>
              <a:rPr lang="pl-PL" sz="2400" dirty="0"/>
              <a:t>2. Jeżeli podatnik ułatwia – poprzez użycie interfejsu elektronicznego, takiego jak platforma handlowa, platforma, portal lub podobne środki – dostawę towarów na terytorium Wspólnoty przez podatnika niemającego siedziby na terytorium Wspólnoty na rzecz osoby niebędącej podatnikiem, uznaje się, że podatnik, który ułatwia tę dostawę, otrzymał i dokonał dostawy tych towarów samodzielnie.</a:t>
            </a:r>
          </a:p>
          <a:p>
            <a:pPr marL="0" indent="0" algn="r">
              <a:buNone/>
            </a:pPr>
            <a:r>
              <a:rPr lang="pl-PL" sz="2000" dirty="0">
                <a:solidFill>
                  <a:srgbClr val="00B050"/>
                </a:solidFill>
              </a:rPr>
              <a:t>Art. 14a dyrektywy VAT</a:t>
            </a:r>
          </a:p>
          <a:p>
            <a:pPr marL="0" indent="0" algn="just">
              <a:buNone/>
            </a:pPr>
            <a:endParaRPr lang="pl-PL" sz="2400" dirty="0"/>
          </a:p>
          <a:p>
            <a:pPr marL="0" lvl="0" indent="0">
              <a:buNone/>
            </a:pPr>
            <a:endParaRPr lang="pl-PL" sz="2400" dirty="0"/>
          </a:p>
        </p:txBody>
      </p:sp>
      <p:sp>
        <p:nvSpPr>
          <p:cNvPr id="7" name="Prostokąt: zaokrąglone rogi 6">
            <a:extLst>
              <a:ext uri="{FF2B5EF4-FFF2-40B4-BE49-F238E27FC236}">
                <a16:creationId xmlns:a16="http://schemas.microsoft.com/office/drawing/2014/main" id="{719D054B-566D-40E9-9DE0-56D27EFC0447}"/>
              </a:ext>
            </a:extLst>
          </p:cNvPr>
          <p:cNvSpPr/>
          <p:nvPr/>
        </p:nvSpPr>
        <p:spPr>
          <a:xfrm>
            <a:off x="838199" y="2253007"/>
            <a:ext cx="10515599" cy="229071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l-PL" dirty="0"/>
              <a:t>Art. 202 ust. 3 </a:t>
            </a:r>
            <a:r>
              <a:rPr lang="pl-PL" dirty="0" err="1"/>
              <a:t>tiret</a:t>
            </a:r>
            <a:r>
              <a:rPr lang="pl-PL" dirty="0"/>
              <a:t> drugie wspólnotowego kodeksu celnego powinien być interpretowany w ten sposób, że osobę niezaangażowaną bezpośrednio w nielegalne wprowadzenie towarów na obszar celny Unii, która to osoba uczestniczyła w tym wprowadzeniu jako pośrednik przy zawieraniu umów sprzedaży dotyczących owych towarów, należy uznać za dłużnika długu celnego powstałego w związku ze wskazanym wprowadzeniem, jeśli osoba ta wiedziała lub powinna była wiedzieć, że owe wprowadzenie jest nielegalne, co należy do oceny sądu krajowego.</a:t>
            </a:r>
          </a:p>
          <a:p>
            <a:pPr algn="r"/>
            <a:r>
              <a:rPr lang="pl-PL" dirty="0"/>
              <a:t>C-454/10 Oliver </a:t>
            </a:r>
            <a:r>
              <a:rPr lang="pl-PL" dirty="0" err="1"/>
              <a:t>Jestel</a:t>
            </a:r>
            <a:endParaRPr lang="pl-PL" dirty="0"/>
          </a:p>
        </p:txBody>
      </p:sp>
    </p:spTree>
    <p:extLst>
      <p:ext uri="{BB962C8B-B14F-4D97-AF65-F5344CB8AC3E}">
        <p14:creationId xmlns:p14="http://schemas.microsoft.com/office/powerpoint/2010/main" val="792363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UŁATWIACZE SPRZEDAŻY</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1. Jeżeli podatnik ułatwia – poprzez użycie interfejsu elektronicznego, takiego jak platforma handlowa, platforma, portal lub podobne środki – sprzedaż na odległość towarów importowanych z terytoriów trzecich lub państw trzecich w przesyłkach o rzeczywistej wartości nieprzekraczającej </a:t>
            </a:r>
            <a:r>
              <a:rPr lang="pl-PL" sz="2400" dirty="0">
                <a:solidFill>
                  <a:srgbClr val="00B050"/>
                </a:solidFill>
              </a:rPr>
              <a:t>150 EUR</a:t>
            </a:r>
            <a:r>
              <a:rPr lang="pl-PL" sz="2400" dirty="0"/>
              <a:t>, uznaje się, że podatnik ten otrzymał i dokonał dostawy tych towarów samodzielnie.</a:t>
            </a:r>
          </a:p>
          <a:p>
            <a:pPr marL="0" indent="0" algn="just">
              <a:buNone/>
            </a:pPr>
            <a:r>
              <a:rPr lang="pl-PL" sz="2400" dirty="0"/>
              <a:t>2. Jeżeli podatnik ułatwia – poprzez użycie interfejsu elektronicznego, takiego jak platforma handlowa, platforma, portal lub podobne środki – dostawę towarów na terytorium Wspólnoty przez podatnika niemającego siedziby na terytorium Wspólnoty na rzecz osoby niebędącej podatnikiem, uznaje się, że podatnik, który ułatwia tę dostawę, otrzymał i dokonał dostawy tych towarów samodzielnie.</a:t>
            </a:r>
          </a:p>
          <a:p>
            <a:pPr marL="0" indent="0" algn="r">
              <a:buNone/>
            </a:pPr>
            <a:r>
              <a:rPr lang="pl-PL" sz="2000" dirty="0">
                <a:solidFill>
                  <a:srgbClr val="00B050"/>
                </a:solidFill>
              </a:rPr>
              <a:t>Art. 14a dyrektywy VAT</a:t>
            </a:r>
          </a:p>
          <a:p>
            <a:pPr marL="0" indent="0" algn="just">
              <a:buNone/>
            </a:pPr>
            <a:endParaRPr lang="pl-PL" sz="2400" dirty="0"/>
          </a:p>
          <a:p>
            <a:pPr marL="0" lvl="0" indent="0">
              <a:buNone/>
            </a:pPr>
            <a:endParaRPr lang="pl-PL" sz="2400" dirty="0"/>
          </a:p>
        </p:txBody>
      </p:sp>
      <p:sp>
        <p:nvSpPr>
          <p:cNvPr id="4" name="Objaśnienie: strzałka w dół 3">
            <a:extLst>
              <a:ext uri="{FF2B5EF4-FFF2-40B4-BE49-F238E27FC236}">
                <a16:creationId xmlns:a16="http://schemas.microsoft.com/office/drawing/2014/main" id="{7427DEC0-D37F-411A-9684-F5DC61781C26}"/>
              </a:ext>
            </a:extLst>
          </p:cNvPr>
          <p:cNvSpPr/>
          <p:nvPr/>
        </p:nvSpPr>
        <p:spPr>
          <a:xfrm>
            <a:off x="3508663" y="2055813"/>
            <a:ext cx="6480000" cy="914400"/>
          </a:xfrm>
          <a:prstGeom prst="downArrow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13 listopada 2025 r.: informacja KE o osiągnięciu przez państwa członkowskie konsensusu co do zniesienia zwolnienia z ceł</a:t>
            </a:r>
          </a:p>
        </p:txBody>
      </p:sp>
    </p:spTree>
    <p:extLst>
      <p:ext uri="{BB962C8B-B14F-4D97-AF65-F5344CB8AC3E}">
        <p14:creationId xmlns:p14="http://schemas.microsoft.com/office/powerpoint/2010/main" val="3530315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UDZIAŁ W ŚWIADCZENIU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W przypadku gdy podatnik, działając we własnym imieniu, ale na rzecz osoby trzeciej, bierze udział w świadczeniu usług, przyjmuje się, że podatnik ten sam otrzymał i wyświadczył te usługi.</a:t>
            </a:r>
          </a:p>
          <a:p>
            <a:pPr marL="0" indent="0" algn="r">
              <a:buNone/>
            </a:pPr>
            <a:r>
              <a:rPr lang="pl-PL" sz="2000" dirty="0">
                <a:solidFill>
                  <a:srgbClr val="00B050"/>
                </a:solidFill>
              </a:rPr>
              <a:t>Art. 28 dyrektywy VAT</a:t>
            </a:r>
          </a:p>
          <a:p>
            <a:pPr marL="0" indent="0" algn="just">
              <a:buNone/>
            </a:pPr>
            <a:endParaRPr lang="pl-PL" sz="2400" dirty="0"/>
          </a:p>
          <a:p>
            <a:pPr marL="0" lvl="0" indent="0">
              <a:buNone/>
            </a:pPr>
            <a:endParaRPr lang="pl-PL" sz="2400" dirty="0"/>
          </a:p>
        </p:txBody>
      </p:sp>
    </p:spTree>
    <p:extLst>
      <p:ext uri="{BB962C8B-B14F-4D97-AF65-F5344CB8AC3E}">
        <p14:creationId xmlns:p14="http://schemas.microsoft.com/office/powerpoint/2010/main" val="3226451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UDZIAŁ W ŚWIADCZENIU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W przypadku gdy podatnik, działając we własnym imieniu, ale na rzecz osoby trzeciej, bierze udział w świadczeniu usług, przyjmuje się, że podatnik ten sam otrzymał i wyświadczył te usługi.</a:t>
            </a:r>
          </a:p>
          <a:p>
            <a:pPr marL="0" indent="0" algn="r">
              <a:buNone/>
            </a:pPr>
            <a:r>
              <a:rPr lang="pl-PL" sz="2000" dirty="0">
                <a:solidFill>
                  <a:srgbClr val="00B050"/>
                </a:solidFill>
              </a:rPr>
              <a:t>Art. 28 dyrektywy VAT</a:t>
            </a:r>
          </a:p>
          <a:p>
            <a:pPr marL="0" indent="0" algn="just">
              <a:buNone/>
            </a:pPr>
            <a:endParaRPr lang="pl-PL" sz="2400" dirty="0">
              <a:solidFill>
                <a:schemeClr val="accent2"/>
              </a:solidFill>
            </a:endParaRPr>
          </a:p>
          <a:p>
            <a:pPr marL="0" lvl="0" indent="0">
              <a:buNone/>
            </a:pPr>
            <a:endParaRPr lang="pl-PL" sz="2400" dirty="0"/>
          </a:p>
        </p:txBody>
      </p:sp>
      <p:sp>
        <p:nvSpPr>
          <p:cNvPr id="4" name="Prostokąt: zaokrąglone rogi 3">
            <a:extLst>
              <a:ext uri="{FF2B5EF4-FFF2-40B4-BE49-F238E27FC236}">
                <a16:creationId xmlns:a16="http://schemas.microsoft.com/office/drawing/2014/main" id="{01311ED2-17FD-4453-A6C3-BDC8705E384B}"/>
              </a:ext>
            </a:extLst>
          </p:cNvPr>
          <p:cNvSpPr/>
          <p:nvPr/>
        </p:nvSpPr>
        <p:spPr>
          <a:xfrm>
            <a:off x="838200" y="3429000"/>
            <a:ext cx="10633364" cy="2882900"/>
          </a:xfrm>
          <a:prstGeom prst="roundRect">
            <a:avLst/>
          </a:prstGeom>
          <a:solidFill>
            <a:srgbClr val="00B05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l-PL" sz="1000" dirty="0"/>
              <a:t>1.  W przypadku gdy usługi świadczone drogą elektroniczną są świadczone za pośrednictwem sieci telekomunikacyjnej, interfejsu lub portalu, np. sklepu z aplikacjami, przyjmuje się do celów stosowania art. 28 dyrektywy 2006/112/WE, że podatnik uczestniczący w świadczeniu tych usług działa w imieniu własnym, lecz na rzecz dostawcy tych usług, chyba że podatnik ten wyraźnie wskaże tego dostawcę jako podmiot świadczący usługę i jest to odzwierciedlone w uzgodnieniach umownych zawartych między stronami.</a:t>
            </a:r>
          </a:p>
          <a:p>
            <a:pPr algn="just"/>
            <a:r>
              <a:rPr lang="pl-PL" sz="1000" dirty="0"/>
              <a:t>Aby uznać dostawcę usług świadczonych drogą elektroniczną za wyraźnie wskazanego przez podatnika jako podmiot świadczący usługę, muszą zostać spełnione następujące warunki:</a:t>
            </a:r>
          </a:p>
          <a:p>
            <a:pPr algn="just"/>
            <a:r>
              <a:rPr lang="pl-PL" sz="1000" dirty="0"/>
              <a:t>	a)  na fakturze wystawionej lub udostępnionej przez każdego podatnika uczestniczącego w świadczeniu usług drogą elektroniczną należy wyszczególnić takie usługi i ich dostawcę;</a:t>
            </a:r>
          </a:p>
          <a:p>
            <a:pPr algn="just"/>
            <a:r>
              <a:rPr lang="pl-PL" sz="1000" dirty="0"/>
              <a:t>	b)  na rachunku lub paragonie wystawionym lub udostępnionym usługobiorcy należy wyszczególnić usługi świadczone drogą elektroniczną i ich dostawcę.</a:t>
            </a:r>
          </a:p>
          <a:p>
            <a:pPr algn="just"/>
            <a:r>
              <a:rPr lang="pl-PL" sz="1000" dirty="0"/>
              <a:t>Na użytek niniejszego ustępu podatnik, który w odniesieniu do usług świadczonych drogą elektroniczną zatwierdzi obciążenie usługobiorcy płatnością, zatwierdzi świadczenie usług lub ustali ogólne warunki świadczenia usług, nie może mieć możliwości wyraźnego wskazania innej osoby jako podmiotu świadczącego te usługi.</a:t>
            </a:r>
          </a:p>
          <a:p>
            <a:pPr algn="just"/>
            <a:endParaRPr lang="pl-PL" sz="1000" dirty="0"/>
          </a:p>
          <a:p>
            <a:pPr algn="just"/>
            <a:r>
              <a:rPr lang="pl-PL" sz="1000" dirty="0"/>
              <a:t>2.  Ustęp 1 ma zastosowanie również w przypadku gdy usługi świadczone telefoniczne przez </a:t>
            </a:r>
            <a:r>
              <a:rPr lang="pl-PL" sz="1000" dirty="0" err="1"/>
              <a:t>internet</a:t>
            </a:r>
            <a:r>
              <a:rPr lang="pl-PL" sz="1000" dirty="0"/>
              <a:t>, łącznie z usługami telefonii internetowej (VoIP), są świadczone za pośrednictwem sieci telekomunikacyjnych, interfejsu lub portalu, np. sklepu z aplikacjami, i na warunkach określonych w tym ustępie.</a:t>
            </a:r>
          </a:p>
          <a:p>
            <a:pPr algn="just"/>
            <a:endParaRPr lang="pl-PL" sz="1000" dirty="0"/>
          </a:p>
          <a:p>
            <a:pPr algn="just"/>
            <a:r>
              <a:rPr lang="pl-PL" sz="1000" dirty="0"/>
              <a:t>3.  Niniejszy artykuł nie ma zastosowania do podatnika, który jedynie przetwarza płatność za usługi świadczone drogą elektroniczną lub usługi telefoniczne świadczone przez </a:t>
            </a:r>
            <a:r>
              <a:rPr lang="pl-PL" sz="1000" dirty="0" err="1"/>
              <a:t>internet</a:t>
            </a:r>
            <a:r>
              <a:rPr lang="pl-PL" sz="1000" dirty="0"/>
              <a:t>, łącznie z usługami telefonii internetowej (VoIP), i nie uczestniczy w świadczeniu tych usług świadczonych drogą elektroniczną ani usług telefonicznych.</a:t>
            </a:r>
          </a:p>
          <a:p>
            <a:pPr algn="r"/>
            <a:r>
              <a:rPr lang="pl-PL" sz="1000" dirty="0"/>
              <a:t>Art. 9a rozporządzenia 282/2011</a:t>
            </a:r>
          </a:p>
        </p:txBody>
      </p:sp>
    </p:spTree>
    <p:extLst>
      <p:ext uri="{BB962C8B-B14F-4D97-AF65-F5344CB8AC3E}">
        <p14:creationId xmlns:p14="http://schemas.microsoft.com/office/powerpoint/2010/main" val="748733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UDZIAŁ W ŚWIADCZENIU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W przypadku gdy podatnik, działając we własnym imieniu, ale na rzecz osoby trzeciej, bierze udział w świadczeniu usług, przyjmuje się, że podatnik ten sam otrzymał i wyświadczył te usługi.</a:t>
            </a:r>
          </a:p>
          <a:p>
            <a:pPr marL="0" indent="0" algn="r">
              <a:buNone/>
            </a:pPr>
            <a:r>
              <a:rPr lang="pl-PL" sz="2000" dirty="0">
                <a:solidFill>
                  <a:srgbClr val="00B050"/>
                </a:solidFill>
              </a:rPr>
              <a:t>Art. 28 dyrektywy VAT</a:t>
            </a:r>
          </a:p>
          <a:p>
            <a:pPr marL="0" indent="0" algn="just">
              <a:buNone/>
            </a:pPr>
            <a:endParaRPr lang="pl-PL" sz="2400" dirty="0">
              <a:solidFill>
                <a:schemeClr val="accent2"/>
              </a:solidFill>
            </a:endParaRPr>
          </a:p>
          <a:p>
            <a:pPr marL="0" lvl="0" indent="0">
              <a:buNone/>
            </a:pPr>
            <a:endParaRPr lang="pl-PL" sz="2400" dirty="0"/>
          </a:p>
        </p:txBody>
      </p:sp>
      <p:sp>
        <p:nvSpPr>
          <p:cNvPr id="4" name="Prostokąt: zaokrąglone rogi 3">
            <a:extLst>
              <a:ext uri="{FF2B5EF4-FFF2-40B4-BE49-F238E27FC236}">
                <a16:creationId xmlns:a16="http://schemas.microsoft.com/office/drawing/2014/main" id="{01311ED2-17FD-4453-A6C3-BDC8705E384B}"/>
              </a:ext>
            </a:extLst>
          </p:cNvPr>
          <p:cNvSpPr/>
          <p:nvPr/>
        </p:nvSpPr>
        <p:spPr>
          <a:xfrm>
            <a:off x="838200" y="3429000"/>
            <a:ext cx="10633364" cy="2882900"/>
          </a:xfrm>
          <a:prstGeom prst="roundRect">
            <a:avLst/>
          </a:prstGeom>
          <a:solidFill>
            <a:srgbClr val="00B05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l-PL" sz="1000" dirty="0"/>
              <a:t>1.  W przypadku gdy usługi świadczone drogą elektroniczną są świadczone za pośrednictwem sieci telekomunikacyjnej, interfejsu lub portalu, np. sklepu z aplikacjami, przyjmuje się do celów stosowania art. 28 dyrektywy 2006/112/WE, że podatnik uczestniczący w świadczeniu tych usług działa w imieniu własnym, lecz na rzecz dostawcy tych usług, chyba że podatnik ten wyraźnie wskaże tego dostawcę jako podmiot świadczący usługę i jest to odzwierciedlone w uzgodnieniach umownych zawartych między stronami.</a:t>
            </a:r>
          </a:p>
          <a:p>
            <a:pPr algn="just"/>
            <a:r>
              <a:rPr lang="pl-PL" sz="1000" dirty="0"/>
              <a:t>Aby uznać dostawcę usług świadczonych drogą elektroniczną za wyraźnie wskazanego przez podatnika jako podmiot świadczący usługę, muszą zostać spełnione następujące warunki:</a:t>
            </a:r>
          </a:p>
          <a:p>
            <a:pPr algn="just"/>
            <a:r>
              <a:rPr lang="pl-PL" sz="1000" dirty="0"/>
              <a:t>	a)  na fakturze wystawionej lub udostępnionej przez każdego podatnika uczestniczącego w świadczeniu usług drogą elektroniczną należy wyszczególnić takie usługi i ich dostawcę;</a:t>
            </a:r>
          </a:p>
          <a:p>
            <a:pPr algn="just"/>
            <a:r>
              <a:rPr lang="pl-PL" sz="1000" dirty="0"/>
              <a:t>	b)  na rachunku lub paragonie wystawionym lub udostępnionym usługobiorcy należy wyszczególnić usługi świadczone drogą elektroniczną i ich dostawcę.</a:t>
            </a:r>
          </a:p>
          <a:p>
            <a:pPr algn="just"/>
            <a:r>
              <a:rPr lang="pl-PL" sz="1000" dirty="0"/>
              <a:t>Na użytek niniejszego ustępu podatnik, który w odniesieniu do usług świadczonych drogą elektroniczną zatwierdzi obciążenie usługobiorcy płatnością, zatwierdzi świadczenie usług lub ustali ogólne warunki świadczenia usług, nie może mieć możliwości wyraźnego wskazania innej osoby jako podmiotu świadczącego te usługi.</a:t>
            </a:r>
          </a:p>
          <a:p>
            <a:pPr algn="just"/>
            <a:endParaRPr lang="pl-PL" sz="1000" dirty="0"/>
          </a:p>
          <a:p>
            <a:pPr algn="just"/>
            <a:r>
              <a:rPr lang="pl-PL" sz="1000" dirty="0"/>
              <a:t>2.  Ustęp 1 ma zastosowanie również w przypadku gdy usługi świadczone telefoniczne przez </a:t>
            </a:r>
            <a:r>
              <a:rPr lang="pl-PL" sz="1000" dirty="0" err="1"/>
              <a:t>internet</a:t>
            </a:r>
            <a:r>
              <a:rPr lang="pl-PL" sz="1000" dirty="0"/>
              <a:t>, łącznie z usługami telefonii internetowej (VoIP), są świadczone za pośrednictwem sieci telekomunikacyjnych, interfejsu lub portalu, np. sklepu z aplikacjami, i na warunkach określonych w tym ustępie.</a:t>
            </a:r>
          </a:p>
          <a:p>
            <a:pPr algn="just"/>
            <a:endParaRPr lang="pl-PL" sz="1000" dirty="0"/>
          </a:p>
          <a:p>
            <a:pPr algn="just"/>
            <a:r>
              <a:rPr lang="pl-PL" sz="1000" dirty="0"/>
              <a:t>3.  Niniejszy artykuł nie ma zastosowania do podatnika, który jedynie przetwarza płatność za usługi świadczone drogą elektroniczną lub usługi telefoniczne świadczone przez </a:t>
            </a:r>
            <a:r>
              <a:rPr lang="pl-PL" sz="1000" dirty="0" err="1"/>
              <a:t>internet</a:t>
            </a:r>
            <a:r>
              <a:rPr lang="pl-PL" sz="1000" dirty="0"/>
              <a:t>, łącznie z usługami telefonii internetowej (VoIP), i nie uczestniczy w świadczeniu tych usług świadczonych drogą elektroniczną ani usług telefonicznych.</a:t>
            </a:r>
          </a:p>
          <a:p>
            <a:pPr algn="r"/>
            <a:r>
              <a:rPr lang="pl-PL" sz="1000" dirty="0"/>
              <a:t>Art. 9a rozporządzenia 282/2011</a:t>
            </a:r>
          </a:p>
        </p:txBody>
      </p:sp>
      <p:sp>
        <p:nvSpPr>
          <p:cNvPr id="7" name="Prostokąt: zaokrąglone rogi 6">
            <a:extLst>
              <a:ext uri="{FF2B5EF4-FFF2-40B4-BE49-F238E27FC236}">
                <a16:creationId xmlns:a16="http://schemas.microsoft.com/office/drawing/2014/main" id="{AC7417EA-19DF-4B5F-97A2-175E943159BF}"/>
              </a:ext>
            </a:extLst>
          </p:cNvPr>
          <p:cNvSpPr/>
          <p:nvPr/>
        </p:nvSpPr>
        <p:spPr>
          <a:xfrm>
            <a:off x="4637166" y="2888931"/>
            <a:ext cx="3035432" cy="1112363"/>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solidFill>
                  <a:srgbClr val="00B050"/>
                </a:solidFill>
              </a:rPr>
              <a:t>C-695/20 Fenix International </a:t>
            </a:r>
          </a:p>
          <a:p>
            <a:pPr algn="ctr"/>
            <a:r>
              <a:rPr lang="pl-PL" dirty="0">
                <a:solidFill>
                  <a:srgbClr val="00B050"/>
                </a:solidFill>
              </a:rPr>
              <a:t>(</a:t>
            </a:r>
            <a:r>
              <a:rPr lang="pl-PL" dirty="0" err="1">
                <a:solidFill>
                  <a:srgbClr val="00B050"/>
                </a:solidFill>
              </a:rPr>
              <a:t>OnlyFans</a:t>
            </a:r>
            <a:r>
              <a:rPr lang="pl-PL" dirty="0">
                <a:solidFill>
                  <a:srgbClr val="00B050"/>
                </a:solidFill>
              </a:rPr>
              <a:t>)</a:t>
            </a:r>
          </a:p>
        </p:txBody>
      </p:sp>
    </p:spTree>
    <p:extLst>
      <p:ext uri="{BB962C8B-B14F-4D97-AF65-F5344CB8AC3E}">
        <p14:creationId xmlns:p14="http://schemas.microsoft.com/office/powerpoint/2010/main" val="1280618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UDZIAŁ W ŚWIADCZENIU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W przypadku gdy podatnik, działając we własnym imieniu, ale na rzecz osoby trzeciej, bierze udział w świadczeniu usług, przyjmuje się, że podatnik ten sam otrzymał i wyświadczył te usługi.</a:t>
            </a:r>
          </a:p>
          <a:p>
            <a:pPr marL="0" indent="0" algn="r">
              <a:buNone/>
            </a:pPr>
            <a:r>
              <a:rPr lang="pl-PL" sz="2000" dirty="0">
                <a:solidFill>
                  <a:srgbClr val="00B050"/>
                </a:solidFill>
              </a:rPr>
              <a:t>Art. 28 dyrektywy VAT</a:t>
            </a:r>
          </a:p>
          <a:p>
            <a:pPr marL="0" indent="0" algn="just">
              <a:buNone/>
            </a:pPr>
            <a:endParaRPr lang="pl-PL" sz="2400" dirty="0">
              <a:solidFill>
                <a:schemeClr val="accent2"/>
              </a:solidFill>
            </a:endParaRPr>
          </a:p>
          <a:p>
            <a:pPr marL="0" lvl="0" indent="0">
              <a:buNone/>
            </a:pPr>
            <a:endParaRPr lang="pl-PL" sz="2400" dirty="0"/>
          </a:p>
        </p:txBody>
      </p:sp>
      <p:sp>
        <p:nvSpPr>
          <p:cNvPr id="4" name="Prostokąt: zaokrąglone rogi 3">
            <a:extLst>
              <a:ext uri="{FF2B5EF4-FFF2-40B4-BE49-F238E27FC236}">
                <a16:creationId xmlns:a16="http://schemas.microsoft.com/office/drawing/2014/main" id="{01311ED2-17FD-4453-A6C3-BDC8705E384B}"/>
              </a:ext>
            </a:extLst>
          </p:cNvPr>
          <p:cNvSpPr/>
          <p:nvPr/>
        </p:nvSpPr>
        <p:spPr>
          <a:xfrm>
            <a:off x="838200" y="3429000"/>
            <a:ext cx="10633364" cy="2882900"/>
          </a:xfrm>
          <a:prstGeom prst="roundRect">
            <a:avLst/>
          </a:prstGeom>
          <a:solidFill>
            <a:srgbClr val="00B05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l-PL" sz="1000" dirty="0"/>
              <a:t>1.  W przypadku gdy usługi świadczone drogą elektroniczną są świadczone za pośrednictwem sieci telekomunikacyjnej, interfejsu lub portalu, np. sklepu z aplikacjami, przyjmuje się do celów stosowania art. 28 dyrektywy 2006/112/WE, że podatnik uczestniczący w świadczeniu tych usług działa w imieniu własnym, lecz na rzecz dostawcy tych usług, chyba że podatnik ten wyraźnie wskaże tego dostawcę jako podmiot świadczący usługę i jest to odzwierciedlone w uzgodnieniach umownych zawartych między stronami.</a:t>
            </a:r>
          </a:p>
          <a:p>
            <a:pPr algn="just"/>
            <a:r>
              <a:rPr lang="pl-PL" sz="1000" dirty="0"/>
              <a:t>Aby uznać dostawcę usług świadczonych drogą elektroniczną za wyraźnie wskazanego przez podatnika jako podmiot świadczący usługę, muszą zostać spełnione następujące warunki:</a:t>
            </a:r>
          </a:p>
          <a:p>
            <a:pPr algn="just"/>
            <a:r>
              <a:rPr lang="pl-PL" sz="1000" dirty="0"/>
              <a:t>	a)  na fakturze wystawionej lub udostępnionej przez każdego podatnika uczestniczącego w świadczeniu usług drogą elektroniczną należy wyszczególnić takie usługi i ich dostawcę;</a:t>
            </a:r>
          </a:p>
          <a:p>
            <a:pPr algn="just"/>
            <a:r>
              <a:rPr lang="pl-PL" sz="1000" dirty="0"/>
              <a:t>	b)  na rachunku lub paragonie wystawionym lub udostępnionym usługobiorcy należy wyszczególnić usługi świadczone drogą elektroniczną i ich dostawcę.</a:t>
            </a:r>
          </a:p>
          <a:p>
            <a:pPr algn="just"/>
            <a:r>
              <a:rPr lang="pl-PL" sz="1000" dirty="0"/>
              <a:t>Na użytek niniejszego ustępu podatnik, który w odniesieniu do usług świadczonych drogą elektroniczną zatwierdzi obciążenie usługobiorcy płatnością, zatwierdzi świadczenie usług lub ustali ogólne warunki świadczenia usług, nie może mieć możliwości wyraźnego wskazania innej osoby jako podmiotu świadczącego te usługi.</a:t>
            </a:r>
          </a:p>
          <a:p>
            <a:pPr algn="just"/>
            <a:endParaRPr lang="pl-PL" sz="1000" dirty="0"/>
          </a:p>
          <a:p>
            <a:pPr algn="just"/>
            <a:r>
              <a:rPr lang="pl-PL" sz="1000" dirty="0"/>
              <a:t>2.  Ustęp 1 ma zastosowanie również w przypadku gdy usługi świadczone telefoniczne przez </a:t>
            </a:r>
            <a:r>
              <a:rPr lang="pl-PL" sz="1000" dirty="0" err="1"/>
              <a:t>internet</a:t>
            </a:r>
            <a:r>
              <a:rPr lang="pl-PL" sz="1000" dirty="0"/>
              <a:t>, łącznie z usługami telefonii internetowej (VoIP), są świadczone za pośrednictwem sieci telekomunikacyjnych, interfejsu lub portalu, np. sklepu z aplikacjami, i na warunkach określonych w tym ustępie.</a:t>
            </a:r>
          </a:p>
          <a:p>
            <a:pPr algn="just"/>
            <a:endParaRPr lang="pl-PL" sz="1000" dirty="0"/>
          </a:p>
          <a:p>
            <a:pPr algn="just"/>
            <a:r>
              <a:rPr lang="pl-PL" sz="1000" dirty="0"/>
              <a:t>3.  Niniejszy artykuł nie ma zastosowania do podatnika, który jedynie przetwarza płatność za usługi świadczone drogą elektroniczną lub usługi telefoniczne świadczone przez </a:t>
            </a:r>
            <a:r>
              <a:rPr lang="pl-PL" sz="1000" dirty="0" err="1"/>
              <a:t>internet</a:t>
            </a:r>
            <a:r>
              <a:rPr lang="pl-PL" sz="1000" dirty="0"/>
              <a:t>, łącznie z usługami telefonii internetowej (VoIP), i nie uczestniczy w świadczeniu tych usług świadczonych drogą elektroniczną ani usług telefonicznych.</a:t>
            </a:r>
          </a:p>
          <a:p>
            <a:pPr algn="r"/>
            <a:r>
              <a:rPr lang="pl-PL" sz="1000" dirty="0"/>
              <a:t>Art. 9a rozporządzenia 282/2011</a:t>
            </a:r>
          </a:p>
        </p:txBody>
      </p:sp>
      <p:sp>
        <p:nvSpPr>
          <p:cNvPr id="7" name="Prostokąt: zaokrąglone rogi 6">
            <a:extLst>
              <a:ext uri="{FF2B5EF4-FFF2-40B4-BE49-F238E27FC236}">
                <a16:creationId xmlns:a16="http://schemas.microsoft.com/office/drawing/2014/main" id="{AC7417EA-19DF-4B5F-97A2-175E943159BF}"/>
              </a:ext>
            </a:extLst>
          </p:cNvPr>
          <p:cNvSpPr/>
          <p:nvPr/>
        </p:nvSpPr>
        <p:spPr>
          <a:xfrm>
            <a:off x="4637166" y="2888931"/>
            <a:ext cx="3035432" cy="1112363"/>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solidFill>
                  <a:srgbClr val="00B050"/>
                </a:solidFill>
              </a:rPr>
              <a:t>Konsekwencje świadczeń nieobjętych art. 28 dyrektywy VAT?</a:t>
            </a:r>
          </a:p>
        </p:txBody>
      </p:sp>
    </p:spTree>
    <p:extLst>
      <p:ext uri="{BB962C8B-B14F-4D97-AF65-F5344CB8AC3E}">
        <p14:creationId xmlns:p14="http://schemas.microsoft.com/office/powerpoint/2010/main" val="35390332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UDZIAŁ W ŚWIADCZENIU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W przypadku gdy podatnik, działając we własnym imieniu, ale na rzecz osoby trzeciej, bierze udział w świadczeniu usług, przyjmuje się, że podatnik ten sam otrzymał i wyświadczył te usługi.</a:t>
            </a:r>
          </a:p>
          <a:p>
            <a:pPr marL="0" indent="0" algn="r">
              <a:buNone/>
            </a:pPr>
            <a:r>
              <a:rPr lang="pl-PL" sz="2000" dirty="0">
                <a:solidFill>
                  <a:srgbClr val="00B050"/>
                </a:solidFill>
              </a:rPr>
              <a:t>Art. 28 dyrektywy VAT</a:t>
            </a:r>
          </a:p>
          <a:p>
            <a:pPr marL="0" indent="0" algn="just">
              <a:buNone/>
            </a:pPr>
            <a:endParaRPr lang="pl-PL" sz="2400" dirty="0">
              <a:solidFill>
                <a:schemeClr val="accent2"/>
              </a:solidFill>
            </a:endParaRPr>
          </a:p>
          <a:p>
            <a:pPr marL="0" lvl="0" indent="0">
              <a:buNone/>
            </a:pPr>
            <a:endParaRPr lang="pl-PL" sz="2400" dirty="0"/>
          </a:p>
        </p:txBody>
      </p:sp>
      <p:sp>
        <p:nvSpPr>
          <p:cNvPr id="4" name="Prostokąt: zaokrąglone rogi 3">
            <a:extLst>
              <a:ext uri="{FF2B5EF4-FFF2-40B4-BE49-F238E27FC236}">
                <a16:creationId xmlns:a16="http://schemas.microsoft.com/office/drawing/2014/main" id="{01311ED2-17FD-4453-A6C3-BDC8705E384B}"/>
              </a:ext>
            </a:extLst>
          </p:cNvPr>
          <p:cNvSpPr/>
          <p:nvPr/>
        </p:nvSpPr>
        <p:spPr>
          <a:xfrm>
            <a:off x="838200" y="3429000"/>
            <a:ext cx="10633364" cy="2882900"/>
          </a:xfrm>
          <a:prstGeom prst="roundRect">
            <a:avLst/>
          </a:prstGeom>
          <a:solidFill>
            <a:srgbClr val="00B05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l-PL" sz="1000" dirty="0"/>
              <a:t>1.  W przypadku gdy usługi świadczone drogą elektroniczną są świadczone za pośrednictwem sieci telekomunikacyjnej, interfejsu lub portalu, np. sklepu z aplikacjami, przyjmuje się do celów stosowania art. 28 dyrektywy 2006/112/WE, że podatnik uczestniczący w świadczeniu tych usług działa w imieniu własnym, lecz na rzecz dostawcy tych usług, chyba że podatnik ten wyraźnie wskaże tego dostawcę jako podmiot świadczący usługę i jest to odzwierciedlone w uzgodnieniach umownych zawartych między stronami.</a:t>
            </a:r>
          </a:p>
          <a:p>
            <a:pPr algn="just"/>
            <a:r>
              <a:rPr lang="pl-PL" sz="1000" dirty="0"/>
              <a:t>Aby uznać dostawcę usług świadczonych drogą elektroniczną za wyraźnie wskazanego przez podatnika jako podmiot świadczący usługę, muszą zostać spełnione następujące warunki:</a:t>
            </a:r>
          </a:p>
          <a:p>
            <a:pPr algn="just"/>
            <a:r>
              <a:rPr lang="pl-PL" sz="1000" dirty="0"/>
              <a:t>	a)  na fakturze wystawionej lub udostępnionej przez każdego podatnika uczestniczącego w świadczeniu usług drogą elektroniczną należy wyszczególnić takie usługi i ich dostawcę;</a:t>
            </a:r>
          </a:p>
          <a:p>
            <a:pPr algn="just"/>
            <a:r>
              <a:rPr lang="pl-PL" sz="1000" dirty="0"/>
              <a:t>	b)  na rachunku lub paragonie wystawionym lub udostępnionym usługobiorcy należy wyszczególnić usługi świadczone drogą elektroniczną i ich dostawcę.</a:t>
            </a:r>
          </a:p>
          <a:p>
            <a:pPr algn="just"/>
            <a:r>
              <a:rPr lang="pl-PL" sz="1000" dirty="0"/>
              <a:t>Na użytek niniejszego ustępu podatnik, który w odniesieniu do usług świadczonych drogą elektroniczną zatwierdzi obciążenie usługobiorcy płatnością, zatwierdzi świadczenie usług lub ustali ogólne warunki świadczenia usług, nie może mieć możliwości wyraźnego wskazania innej osoby jako podmiotu świadczącego te usługi.</a:t>
            </a:r>
          </a:p>
          <a:p>
            <a:pPr algn="just"/>
            <a:endParaRPr lang="pl-PL" sz="1000" dirty="0"/>
          </a:p>
          <a:p>
            <a:pPr algn="just"/>
            <a:r>
              <a:rPr lang="pl-PL" sz="1000" dirty="0"/>
              <a:t>2.  Ustęp 1 ma zastosowanie również w przypadku gdy usługi świadczone telefoniczne przez </a:t>
            </a:r>
            <a:r>
              <a:rPr lang="pl-PL" sz="1000" dirty="0" err="1"/>
              <a:t>internet</a:t>
            </a:r>
            <a:r>
              <a:rPr lang="pl-PL" sz="1000" dirty="0"/>
              <a:t>, łącznie z usługami telefonii internetowej (VoIP), są świadczone za pośrednictwem sieci telekomunikacyjnych, interfejsu lub portalu, np. sklepu z aplikacjami, i na warunkach określonych w tym ustępie.</a:t>
            </a:r>
          </a:p>
          <a:p>
            <a:pPr algn="just"/>
            <a:endParaRPr lang="pl-PL" sz="1000" dirty="0"/>
          </a:p>
          <a:p>
            <a:pPr algn="just"/>
            <a:r>
              <a:rPr lang="pl-PL" sz="1000" dirty="0"/>
              <a:t>3.  Niniejszy artykuł nie ma zastosowania do podatnika, który jedynie przetwarza płatność za usługi świadczone drogą elektroniczną lub usługi telefoniczne świadczone przez </a:t>
            </a:r>
            <a:r>
              <a:rPr lang="pl-PL" sz="1000" dirty="0" err="1"/>
              <a:t>internet</a:t>
            </a:r>
            <a:r>
              <a:rPr lang="pl-PL" sz="1000" dirty="0"/>
              <a:t>, łącznie z usługami telefonii internetowej (VoIP), i nie uczestniczy w świadczeniu tych usług świadczonych drogą elektroniczną ani usług telefonicznych.</a:t>
            </a:r>
          </a:p>
          <a:p>
            <a:pPr algn="r"/>
            <a:r>
              <a:rPr lang="pl-PL" sz="1000" dirty="0"/>
              <a:t>Art. 9a rozporządzenia 282/2011</a:t>
            </a:r>
          </a:p>
        </p:txBody>
      </p:sp>
      <p:sp>
        <p:nvSpPr>
          <p:cNvPr id="7" name="Prostokąt: zaokrąglone rogi 6">
            <a:extLst>
              <a:ext uri="{FF2B5EF4-FFF2-40B4-BE49-F238E27FC236}">
                <a16:creationId xmlns:a16="http://schemas.microsoft.com/office/drawing/2014/main" id="{AC7417EA-19DF-4B5F-97A2-175E943159BF}"/>
              </a:ext>
            </a:extLst>
          </p:cNvPr>
          <p:cNvSpPr/>
          <p:nvPr/>
        </p:nvSpPr>
        <p:spPr>
          <a:xfrm>
            <a:off x="4637166" y="2888931"/>
            <a:ext cx="3035432" cy="1112363"/>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solidFill>
                  <a:srgbClr val="00B050"/>
                </a:solidFill>
              </a:rPr>
              <a:t>Konsekwencje świadczeń nieobjętych art. 28 dyrektywy VAT?</a:t>
            </a:r>
          </a:p>
        </p:txBody>
      </p:sp>
      <p:sp>
        <p:nvSpPr>
          <p:cNvPr id="8" name="Prostokąt: zaokrąglone rogi 7">
            <a:extLst>
              <a:ext uri="{FF2B5EF4-FFF2-40B4-BE49-F238E27FC236}">
                <a16:creationId xmlns:a16="http://schemas.microsoft.com/office/drawing/2014/main" id="{2361A05E-AF57-4F12-9EA7-DA4CD0A544F9}"/>
              </a:ext>
            </a:extLst>
          </p:cNvPr>
          <p:cNvSpPr/>
          <p:nvPr/>
        </p:nvSpPr>
        <p:spPr>
          <a:xfrm>
            <a:off x="961534" y="4100659"/>
            <a:ext cx="10392266" cy="212075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chemeClr val="tx1"/>
              </a:solidFill>
            </a:endParaRPr>
          </a:p>
        </p:txBody>
      </p:sp>
      <p:sp>
        <p:nvSpPr>
          <p:cNvPr id="9" name="Prostokąt: zaokrąglone rogi 8">
            <a:extLst>
              <a:ext uri="{FF2B5EF4-FFF2-40B4-BE49-F238E27FC236}">
                <a16:creationId xmlns:a16="http://schemas.microsoft.com/office/drawing/2014/main" id="{94DEC9D6-BF08-477D-B8DE-E269334A872B}"/>
              </a:ext>
            </a:extLst>
          </p:cNvPr>
          <p:cNvSpPr/>
          <p:nvPr/>
        </p:nvSpPr>
        <p:spPr>
          <a:xfrm>
            <a:off x="1179459" y="5161035"/>
            <a:ext cx="1885361" cy="91440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dostawca treści</a:t>
            </a:r>
          </a:p>
          <a:p>
            <a:pPr algn="ctr"/>
            <a:r>
              <a:rPr lang="pl-PL" dirty="0"/>
              <a:t>(usługodawca)</a:t>
            </a:r>
          </a:p>
        </p:txBody>
      </p:sp>
      <p:sp>
        <p:nvSpPr>
          <p:cNvPr id="10" name="Prostokąt: zaokrąglone rogi 9">
            <a:extLst>
              <a:ext uri="{FF2B5EF4-FFF2-40B4-BE49-F238E27FC236}">
                <a16:creationId xmlns:a16="http://schemas.microsoft.com/office/drawing/2014/main" id="{D7648BC3-8039-46EB-9743-34B17D980CB5}"/>
              </a:ext>
            </a:extLst>
          </p:cNvPr>
          <p:cNvSpPr/>
          <p:nvPr/>
        </p:nvSpPr>
        <p:spPr>
          <a:xfrm>
            <a:off x="9343575" y="5161035"/>
            <a:ext cx="1886400" cy="91440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konsument</a:t>
            </a:r>
          </a:p>
        </p:txBody>
      </p:sp>
      <p:sp>
        <p:nvSpPr>
          <p:cNvPr id="11" name="Prostokąt: zaokrąglone rogi 10">
            <a:extLst>
              <a:ext uri="{FF2B5EF4-FFF2-40B4-BE49-F238E27FC236}">
                <a16:creationId xmlns:a16="http://schemas.microsoft.com/office/drawing/2014/main" id="{E0F8FCE5-9943-4083-9255-94C01777CCF7}"/>
              </a:ext>
            </a:extLst>
          </p:cNvPr>
          <p:cNvSpPr/>
          <p:nvPr/>
        </p:nvSpPr>
        <p:spPr>
          <a:xfrm>
            <a:off x="5359101" y="4150200"/>
            <a:ext cx="1886400" cy="9144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platforma </a:t>
            </a:r>
          </a:p>
        </p:txBody>
      </p:sp>
      <p:sp>
        <p:nvSpPr>
          <p:cNvPr id="12" name="Strzałka: w prawo 11">
            <a:extLst>
              <a:ext uri="{FF2B5EF4-FFF2-40B4-BE49-F238E27FC236}">
                <a16:creationId xmlns:a16="http://schemas.microsoft.com/office/drawing/2014/main" id="{84DA3BAF-BB8C-4755-9101-0FB2A605BA18}"/>
              </a:ext>
            </a:extLst>
          </p:cNvPr>
          <p:cNvSpPr/>
          <p:nvPr/>
        </p:nvSpPr>
        <p:spPr>
          <a:xfrm>
            <a:off x="3235695" y="5362353"/>
            <a:ext cx="5937005" cy="484632"/>
          </a:xfrm>
          <a:prstGeom prst="rightArrow">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solidFill>
                  <a:schemeClr val="accent6">
                    <a:lumMod val="50000"/>
                  </a:schemeClr>
                </a:solidFill>
              </a:rPr>
              <a:t>usługa</a:t>
            </a:r>
          </a:p>
        </p:txBody>
      </p:sp>
      <p:sp>
        <p:nvSpPr>
          <p:cNvPr id="13" name="Strzałka: w dół 12">
            <a:extLst>
              <a:ext uri="{FF2B5EF4-FFF2-40B4-BE49-F238E27FC236}">
                <a16:creationId xmlns:a16="http://schemas.microsoft.com/office/drawing/2014/main" id="{F0D0B352-2CB4-4F7E-A6F0-C9BA077B0218}"/>
              </a:ext>
            </a:extLst>
          </p:cNvPr>
          <p:cNvSpPr/>
          <p:nvPr/>
        </p:nvSpPr>
        <p:spPr>
          <a:xfrm rot="4221195">
            <a:off x="3922091" y="3802691"/>
            <a:ext cx="484632" cy="1992864"/>
          </a:xfrm>
          <a:prstGeom prst="downArrow">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pl-PL" dirty="0">
                <a:solidFill>
                  <a:schemeClr val="accent6">
                    <a:lumMod val="50000"/>
                  </a:schemeClr>
                </a:solidFill>
              </a:rPr>
              <a:t>usługa?</a:t>
            </a:r>
          </a:p>
        </p:txBody>
      </p:sp>
    </p:spTree>
    <p:extLst>
      <p:ext uri="{BB962C8B-B14F-4D97-AF65-F5344CB8AC3E}">
        <p14:creationId xmlns:p14="http://schemas.microsoft.com/office/powerpoint/2010/main" val="575170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UDZIAŁ W ŚWIADCZENIU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W przypadku gdy podatnik, działając we własnym imieniu, ale na rzecz osoby trzeciej, bierze udział w świadczeniu usług, przyjmuje się, że podatnik ten sam otrzymał i wyświadczył te usługi.</a:t>
            </a:r>
          </a:p>
          <a:p>
            <a:pPr marL="0" indent="0" algn="r">
              <a:buNone/>
            </a:pPr>
            <a:r>
              <a:rPr lang="pl-PL" sz="2000" dirty="0">
                <a:solidFill>
                  <a:srgbClr val="00B050"/>
                </a:solidFill>
              </a:rPr>
              <a:t>Art. 28 dyrektywy VAT</a:t>
            </a:r>
          </a:p>
          <a:p>
            <a:pPr marL="0" indent="0" algn="just">
              <a:buNone/>
            </a:pPr>
            <a:endParaRPr lang="pl-PL" sz="2400" dirty="0">
              <a:solidFill>
                <a:schemeClr val="accent2"/>
              </a:solidFill>
            </a:endParaRPr>
          </a:p>
          <a:p>
            <a:pPr marL="0" lvl="0" indent="0">
              <a:buNone/>
            </a:pPr>
            <a:endParaRPr lang="pl-PL" sz="2400" dirty="0"/>
          </a:p>
        </p:txBody>
      </p:sp>
      <p:sp>
        <p:nvSpPr>
          <p:cNvPr id="4" name="Prostokąt: zaokrąglone rogi 3">
            <a:extLst>
              <a:ext uri="{FF2B5EF4-FFF2-40B4-BE49-F238E27FC236}">
                <a16:creationId xmlns:a16="http://schemas.microsoft.com/office/drawing/2014/main" id="{01311ED2-17FD-4453-A6C3-BDC8705E384B}"/>
              </a:ext>
            </a:extLst>
          </p:cNvPr>
          <p:cNvSpPr/>
          <p:nvPr/>
        </p:nvSpPr>
        <p:spPr>
          <a:xfrm>
            <a:off x="838200" y="3429000"/>
            <a:ext cx="10633364" cy="2882900"/>
          </a:xfrm>
          <a:prstGeom prst="roundRect">
            <a:avLst/>
          </a:prstGeom>
          <a:solidFill>
            <a:srgbClr val="00B05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l-PL" sz="1000" dirty="0"/>
              <a:t>1.  W przypadku gdy usługi świadczone drogą elektroniczną są świadczone za pośrednictwem sieci telekomunikacyjnej, interfejsu lub portalu, np. sklepu z aplikacjami, przyjmuje się do celów stosowania art. 28 dyrektywy 2006/112/WE, że podatnik uczestniczący w świadczeniu tych usług działa w imieniu własnym, lecz na rzecz dostawcy tych usług, chyba że podatnik ten wyraźnie wskaże tego dostawcę jako podmiot świadczący usługę i jest to odzwierciedlone w uzgodnieniach umownych zawartych między stronami.</a:t>
            </a:r>
          </a:p>
          <a:p>
            <a:pPr algn="just"/>
            <a:r>
              <a:rPr lang="pl-PL" sz="1000" dirty="0"/>
              <a:t>Aby uznać dostawcę usług świadczonych drogą elektroniczną za wyraźnie wskazanego przez podatnika jako podmiot świadczący usługę, muszą zostać spełnione następujące warunki:</a:t>
            </a:r>
          </a:p>
          <a:p>
            <a:pPr algn="just"/>
            <a:r>
              <a:rPr lang="pl-PL" sz="1000" dirty="0"/>
              <a:t>	a)  na fakturze wystawionej lub udostępnionej przez każdego podatnika uczestniczącego w świadczeniu usług drogą elektroniczną należy wyszczególnić takie usługi i ich dostawcę;</a:t>
            </a:r>
          </a:p>
          <a:p>
            <a:pPr algn="just"/>
            <a:r>
              <a:rPr lang="pl-PL" sz="1000" dirty="0"/>
              <a:t>	b)  na rachunku lub paragonie wystawionym lub udostępnionym usługobiorcy należy wyszczególnić usługi świadczone drogą elektroniczną i ich dostawcę.</a:t>
            </a:r>
          </a:p>
          <a:p>
            <a:pPr algn="just"/>
            <a:r>
              <a:rPr lang="pl-PL" sz="1000" dirty="0"/>
              <a:t>Na użytek niniejszego ustępu podatnik, który w odniesieniu do usług świadczonych drogą elektroniczną zatwierdzi obciążenie usługobiorcy płatnością, zatwierdzi świadczenie usług lub ustali ogólne warunki świadczenia usług, nie może mieć możliwości wyraźnego wskazania innej osoby jako podmiotu świadczącego te usługi.</a:t>
            </a:r>
          </a:p>
          <a:p>
            <a:pPr algn="just"/>
            <a:endParaRPr lang="pl-PL" sz="1000" dirty="0"/>
          </a:p>
          <a:p>
            <a:pPr algn="just"/>
            <a:r>
              <a:rPr lang="pl-PL" sz="1000" dirty="0"/>
              <a:t>2.  Ustęp 1 ma zastosowanie również w przypadku gdy usługi świadczone telefoniczne przez </a:t>
            </a:r>
            <a:r>
              <a:rPr lang="pl-PL" sz="1000" dirty="0" err="1"/>
              <a:t>internet</a:t>
            </a:r>
            <a:r>
              <a:rPr lang="pl-PL" sz="1000" dirty="0"/>
              <a:t>, łącznie z usługami telefonii internetowej (VoIP), są świadczone za pośrednictwem sieci telekomunikacyjnych, interfejsu lub portalu, np. sklepu z aplikacjami, i na warunkach określonych w tym ustępie.</a:t>
            </a:r>
          </a:p>
          <a:p>
            <a:pPr algn="just"/>
            <a:endParaRPr lang="pl-PL" sz="1000" dirty="0"/>
          </a:p>
          <a:p>
            <a:pPr algn="just"/>
            <a:r>
              <a:rPr lang="pl-PL" sz="1000" dirty="0"/>
              <a:t>3.  Niniejszy artykuł nie ma zastosowania do podatnika, który jedynie przetwarza płatność za usługi świadczone drogą elektroniczną lub usługi telefoniczne świadczone przez </a:t>
            </a:r>
            <a:r>
              <a:rPr lang="pl-PL" sz="1000" dirty="0" err="1"/>
              <a:t>internet</a:t>
            </a:r>
            <a:r>
              <a:rPr lang="pl-PL" sz="1000" dirty="0"/>
              <a:t>, łącznie z usługami telefonii internetowej (VoIP), i nie uczestniczy w świadczeniu tych usług świadczonych drogą elektroniczną ani usług telefonicznych.</a:t>
            </a:r>
          </a:p>
          <a:p>
            <a:pPr algn="r"/>
            <a:r>
              <a:rPr lang="pl-PL" sz="1000" dirty="0"/>
              <a:t>Art. 9a rozporządzenia 282/2011</a:t>
            </a:r>
          </a:p>
        </p:txBody>
      </p:sp>
      <p:sp>
        <p:nvSpPr>
          <p:cNvPr id="7" name="Prostokąt: zaokrąglone rogi 6">
            <a:extLst>
              <a:ext uri="{FF2B5EF4-FFF2-40B4-BE49-F238E27FC236}">
                <a16:creationId xmlns:a16="http://schemas.microsoft.com/office/drawing/2014/main" id="{AC7417EA-19DF-4B5F-97A2-175E943159BF}"/>
              </a:ext>
            </a:extLst>
          </p:cNvPr>
          <p:cNvSpPr/>
          <p:nvPr/>
        </p:nvSpPr>
        <p:spPr>
          <a:xfrm>
            <a:off x="4637166" y="2888931"/>
            <a:ext cx="3035432" cy="1112363"/>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solidFill>
                  <a:srgbClr val="00B050"/>
                </a:solidFill>
              </a:rPr>
              <a:t>Konsekwencje zastosowania art. 28 dyrektywy VAT</a:t>
            </a:r>
          </a:p>
        </p:txBody>
      </p:sp>
      <p:sp>
        <p:nvSpPr>
          <p:cNvPr id="8" name="Prostokąt: zaokrąglone rogi 7">
            <a:extLst>
              <a:ext uri="{FF2B5EF4-FFF2-40B4-BE49-F238E27FC236}">
                <a16:creationId xmlns:a16="http://schemas.microsoft.com/office/drawing/2014/main" id="{2361A05E-AF57-4F12-9EA7-DA4CD0A544F9}"/>
              </a:ext>
            </a:extLst>
          </p:cNvPr>
          <p:cNvSpPr/>
          <p:nvPr/>
        </p:nvSpPr>
        <p:spPr>
          <a:xfrm>
            <a:off x="961534" y="4100659"/>
            <a:ext cx="10392266" cy="212075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chemeClr val="tx1"/>
              </a:solidFill>
            </a:endParaRPr>
          </a:p>
        </p:txBody>
      </p:sp>
      <p:sp>
        <p:nvSpPr>
          <p:cNvPr id="9" name="Prostokąt: zaokrąglone rogi 8">
            <a:extLst>
              <a:ext uri="{FF2B5EF4-FFF2-40B4-BE49-F238E27FC236}">
                <a16:creationId xmlns:a16="http://schemas.microsoft.com/office/drawing/2014/main" id="{94DEC9D6-BF08-477D-B8DE-E269334A872B}"/>
              </a:ext>
            </a:extLst>
          </p:cNvPr>
          <p:cNvSpPr/>
          <p:nvPr/>
        </p:nvSpPr>
        <p:spPr>
          <a:xfrm>
            <a:off x="1179459" y="5161035"/>
            <a:ext cx="1885361" cy="91440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dostawca treści</a:t>
            </a:r>
          </a:p>
          <a:p>
            <a:pPr algn="ctr"/>
            <a:r>
              <a:rPr lang="pl-PL" dirty="0"/>
              <a:t>(usługodawca)</a:t>
            </a:r>
          </a:p>
        </p:txBody>
      </p:sp>
      <p:sp>
        <p:nvSpPr>
          <p:cNvPr id="10" name="Prostokąt: zaokrąglone rogi 9">
            <a:extLst>
              <a:ext uri="{FF2B5EF4-FFF2-40B4-BE49-F238E27FC236}">
                <a16:creationId xmlns:a16="http://schemas.microsoft.com/office/drawing/2014/main" id="{D7648BC3-8039-46EB-9743-34B17D980CB5}"/>
              </a:ext>
            </a:extLst>
          </p:cNvPr>
          <p:cNvSpPr/>
          <p:nvPr/>
        </p:nvSpPr>
        <p:spPr>
          <a:xfrm>
            <a:off x="9343575" y="5161035"/>
            <a:ext cx="1886400" cy="91440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konsument</a:t>
            </a:r>
          </a:p>
        </p:txBody>
      </p:sp>
      <p:sp>
        <p:nvSpPr>
          <p:cNvPr id="11" name="Prostokąt: zaokrąglone rogi 10">
            <a:extLst>
              <a:ext uri="{FF2B5EF4-FFF2-40B4-BE49-F238E27FC236}">
                <a16:creationId xmlns:a16="http://schemas.microsoft.com/office/drawing/2014/main" id="{E0F8FCE5-9943-4083-9255-94C01777CCF7}"/>
              </a:ext>
            </a:extLst>
          </p:cNvPr>
          <p:cNvSpPr/>
          <p:nvPr/>
        </p:nvSpPr>
        <p:spPr>
          <a:xfrm>
            <a:off x="5359101" y="4150200"/>
            <a:ext cx="1886400" cy="9144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platforma </a:t>
            </a:r>
          </a:p>
        </p:txBody>
      </p:sp>
      <p:sp>
        <p:nvSpPr>
          <p:cNvPr id="12" name="Strzałka: w prawo 11">
            <a:extLst>
              <a:ext uri="{FF2B5EF4-FFF2-40B4-BE49-F238E27FC236}">
                <a16:creationId xmlns:a16="http://schemas.microsoft.com/office/drawing/2014/main" id="{84DA3BAF-BB8C-4755-9101-0FB2A605BA18}"/>
              </a:ext>
            </a:extLst>
          </p:cNvPr>
          <p:cNvSpPr/>
          <p:nvPr/>
        </p:nvSpPr>
        <p:spPr>
          <a:xfrm rot="20243283">
            <a:off x="3296542" y="4769697"/>
            <a:ext cx="1983978" cy="484632"/>
          </a:xfrm>
          <a:prstGeom prst="rightArrow">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solidFill>
                  <a:schemeClr val="accent6">
                    <a:lumMod val="50000"/>
                  </a:schemeClr>
                </a:solidFill>
              </a:rPr>
              <a:t>usługa</a:t>
            </a:r>
          </a:p>
        </p:txBody>
      </p:sp>
      <p:sp>
        <p:nvSpPr>
          <p:cNvPr id="14" name="Strzałka: w prawo 13">
            <a:extLst>
              <a:ext uri="{FF2B5EF4-FFF2-40B4-BE49-F238E27FC236}">
                <a16:creationId xmlns:a16="http://schemas.microsoft.com/office/drawing/2014/main" id="{AD3E95CB-0DD2-4956-8540-4250EED0FADF}"/>
              </a:ext>
            </a:extLst>
          </p:cNvPr>
          <p:cNvSpPr/>
          <p:nvPr/>
        </p:nvSpPr>
        <p:spPr>
          <a:xfrm rot="1690441">
            <a:off x="7333628" y="4822283"/>
            <a:ext cx="1983978" cy="484632"/>
          </a:xfrm>
          <a:prstGeom prst="rightArrow">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solidFill>
                  <a:schemeClr val="accent6">
                    <a:lumMod val="50000"/>
                  </a:schemeClr>
                </a:solidFill>
              </a:rPr>
              <a:t>usługa</a:t>
            </a:r>
          </a:p>
        </p:txBody>
      </p:sp>
    </p:spTree>
    <p:extLst>
      <p:ext uri="{BB962C8B-B14F-4D97-AF65-F5344CB8AC3E}">
        <p14:creationId xmlns:p14="http://schemas.microsoft.com/office/powerpoint/2010/main" val="1607106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chemeClr val="accent1"/>
                </a:solidFill>
              </a:rPr>
              <a:t>AGENDA</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ymbol zastępczy zawartości 5">
            <a:extLst>
              <a:ext uri="{FF2B5EF4-FFF2-40B4-BE49-F238E27FC236}">
                <a16:creationId xmlns:a16="http://schemas.microsoft.com/office/drawing/2014/main" id="{F6F743C0-26A1-AFFE-9BC0-B4CF0D8A2487}"/>
              </a:ext>
            </a:extLst>
          </p:cNvPr>
          <p:cNvSpPr>
            <a:spLocks noGrp="1"/>
          </p:cNvSpPr>
          <p:nvPr>
            <p:ph idx="1"/>
          </p:nvPr>
        </p:nvSpPr>
        <p:spPr/>
        <p:txBody>
          <a:bodyPr>
            <a:normAutofit/>
          </a:bodyPr>
          <a:lstStyle/>
          <a:p>
            <a:pPr marL="0" indent="0" algn="just">
              <a:buNone/>
            </a:pPr>
            <a:r>
              <a:rPr lang="pl-PL" sz="2600" b="1" dirty="0"/>
              <a:t>Dyrektywa VAT odnosi się expressis verbis do:</a:t>
            </a:r>
          </a:p>
          <a:p>
            <a:pPr algn="just"/>
            <a:r>
              <a:rPr lang="pl-PL" sz="2600" b="1" dirty="0"/>
              <a:t>platform handlowych,</a:t>
            </a:r>
          </a:p>
          <a:p>
            <a:pPr algn="just"/>
            <a:r>
              <a:rPr lang="pl-PL" sz="2600" b="1" dirty="0"/>
              <a:t>portali,</a:t>
            </a:r>
          </a:p>
          <a:p>
            <a:pPr algn="just"/>
            <a:r>
              <a:rPr lang="pl-PL" sz="2600" b="1" dirty="0"/>
              <a:t>podobnych środków,</a:t>
            </a:r>
          </a:p>
          <a:p>
            <a:pPr algn="just"/>
            <a:r>
              <a:rPr lang="pl-PL" sz="2600" b="1" dirty="0"/>
              <a:t>platform wiertniczych i</a:t>
            </a:r>
          </a:p>
          <a:p>
            <a:pPr algn="just"/>
            <a:r>
              <a:rPr lang="pl-PL" sz="2600" b="1" dirty="0"/>
              <a:t>platform wydobywczych.</a:t>
            </a:r>
          </a:p>
          <a:p>
            <a:pPr algn="just"/>
            <a:endParaRPr lang="en-GB" sz="2600" dirty="0"/>
          </a:p>
          <a:p>
            <a:pPr marL="0" lvl="0" indent="0">
              <a:buNone/>
            </a:pPr>
            <a:endParaRPr lang="pl-PL" dirty="0"/>
          </a:p>
        </p:txBody>
      </p:sp>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pic>
        <p:nvPicPr>
          <p:cNvPr id="7" name="Obraz 6">
            <a:extLst>
              <a:ext uri="{FF2B5EF4-FFF2-40B4-BE49-F238E27FC236}">
                <a16:creationId xmlns:a16="http://schemas.microsoft.com/office/drawing/2014/main" id="{3CE95E51-D04B-4E3D-A467-72B18AB294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1889" y="3007964"/>
            <a:ext cx="3780000" cy="2520000"/>
          </a:xfrm>
          <a:prstGeom prst="rect">
            <a:avLst/>
          </a:prstGeom>
        </p:spPr>
      </p:pic>
      <p:sp>
        <p:nvSpPr>
          <p:cNvPr id="8" name="pole tekstowe 7">
            <a:extLst>
              <a:ext uri="{FF2B5EF4-FFF2-40B4-BE49-F238E27FC236}">
                <a16:creationId xmlns:a16="http://schemas.microsoft.com/office/drawing/2014/main" id="{3D8288AC-13C5-435D-8B1D-39ACFF07A590}"/>
              </a:ext>
            </a:extLst>
          </p:cNvPr>
          <p:cNvSpPr txBox="1"/>
          <p:nvPr/>
        </p:nvSpPr>
        <p:spPr>
          <a:xfrm>
            <a:off x="7071889" y="5527964"/>
            <a:ext cx="3780000" cy="369332"/>
          </a:xfrm>
          <a:prstGeom prst="rect">
            <a:avLst/>
          </a:prstGeom>
          <a:noFill/>
        </p:spPr>
        <p:txBody>
          <a:bodyPr wrap="square" rtlCol="0">
            <a:spAutoFit/>
          </a:bodyPr>
          <a:lstStyle/>
          <a:p>
            <a:r>
              <a:rPr lang="pl-PL" dirty="0"/>
              <a:t>Źródło: www.lotos.pl</a:t>
            </a:r>
          </a:p>
        </p:txBody>
      </p:sp>
    </p:spTree>
    <p:extLst>
      <p:ext uri="{BB962C8B-B14F-4D97-AF65-F5344CB8AC3E}">
        <p14:creationId xmlns:p14="http://schemas.microsoft.com/office/powerpoint/2010/main" val="17164866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SPRAWOZDAWCZOŚĆ</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normAutofit lnSpcReduction="10000"/>
          </a:bodyPr>
          <a:lstStyle/>
          <a:p>
            <a:pPr marL="0" indent="0" algn="just">
              <a:lnSpc>
                <a:spcPct val="120000"/>
              </a:lnSpc>
              <a:spcBef>
                <a:spcPts val="0"/>
              </a:spcBef>
              <a:buNone/>
            </a:pPr>
            <a:r>
              <a:rPr lang="pl-PL" sz="2400" dirty="0"/>
              <a:t>Jeżeli podatnik ułatwia – poprzez użycie interfejsu elektronicznego, takiego jak platforma handlowa, platforma, portal lub podobne środki – dostawę towarów lub świadczenie usług na rzecz osoby niebędącej podatnikiem na terytorium Wspólnoty zgodnie z przepisami tytułu V, uznaje się, że podatnik, który ułatwia dostawę towarów lub świadczenie usług, jest zobowiązany do prowadzenia ewidencji tych transakcji dostawy towarów lub świadczenia usług. Ewidencja ta jest wystarczająco szczegółowa, by umożliwić organom podatkowym państw członkowskich, w których te dostawy towarów lub świadczenie usług podlegają opodatkowaniu, sprawdzenie, czy VAT został prawidłowo rozliczony.</a:t>
            </a:r>
          </a:p>
          <a:p>
            <a:pPr marL="0" indent="0" algn="r">
              <a:buNone/>
            </a:pPr>
            <a:r>
              <a:rPr lang="pl-PL" sz="2000" dirty="0">
                <a:solidFill>
                  <a:srgbClr val="00B050"/>
                </a:solidFill>
              </a:rPr>
              <a:t>Art. 242a ust. 1 dyrektywy VAT</a:t>
            </a:r>
          </a:p>
          <a:p>
            <a:pPr marL="0" indent="0" algn="just">
              <a:buNone/>
            </a:pPr>
            <a:endParaRPr lang="pl-PL" sz="2400" dirty="0"/>
          </a:p>
          <a:p>
            <a:pPr marL="0" lvl="0" indent="0">
              <a:buNone/>
            </a:pPr>
            <a:endParaRPr lang="pl-PL" sz="2400" dirty="0"/>
          </a:p>
        </p:txBody>
      </p:sp>
    </p:spTree>
    <p:extLst>
      <p:ext uri="{BB962C8B-B14F-4D97-AF65-F5344CB8AC3E}">
        <p14:creationId xmlns:p14="http://schemas.microsoft.com/office/powerpoint/2010/main" val="2874500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3327D26-E575-4F4B-839F-D3F292401EC0}"/>
              </a:ext>
            </a:extLst>
          </p:cNvPr>
          <p:cNvSpPr>
            <a:spLocks noGrp="1"/>
          </p:cNvSpPr>
          <p:nvPr>
            <p:ph type="title"/>
          </p:nvPr>
        </p:nvSpPr>
        <p:spPr/>
        <p:txBody>
          <a:bodyPr>
            <a:normAutofit/>
          </a:bodyPr>
          <a:lstStyle/>
          <a:p>
            <a:r>
              <a:rPr lang="pl-PL" sz="4000" dirty="0" err="1">
                <a:solidFill>
                  <a:srgbClr val="7030A0"/>
                </a:solidFill>
              </a:rPr>
              <a:t>ViDA</a:t>
            </a:r>
            <a:endParaRPr lang="pl-PL" sz="4000" dirty="0">
              <a:solidFill>
                <a:srgbClr val="7030A0"/>
              </a:solidFill>
            </a:endParaRPr>
          </a:p>
        </p:txBody>
      </p:sp>
      <p:sp>
        <p:nvSpPr>
          <p:cNvPr id="3" name="Symbol zastępczy tekstu 2">
            <a:extLst>
              <a:ext uri="{FF2B5EF4-FFF2-40B4-BE49-F238E27FC236}">
                <a16:creationId xmlns:a16="http://schemas.microsoft.com/office/drawing/2014/main" id="{C56755BC-127C-41B3-8D31-E189253A68E5}"/>
              </a:ext>
            </a:extLst>
          </p:cNvPr>
          <p:cNvSpPr>
            <a:spLocks noGrp="1"/>
          </p:cNvSpPr>
          <p:nvPr>
            <p:ph type="body" idx="1"/>
          </p:nvPr>
        </p:nvSpPr>
        <p:spPr/>
        <p:txBody>
          <a:bodyPr/>
          <a:lstStyle/>
          <a:p>
            <a:r>
              <a:rPr lang="pl-PL" b="1" dirty="0"/>
              <a:t>VAT a opodatkowanie świadczeń z wykorzystaniem platform</a:t>
            </a:r>
            <a:endParaRPr lang="pl-PL" dirty="0"/>
          </a:p>
        </p:txBody>
      </p:sp>
      <p:sp>
        <p:nvSpPr>
          <p:cNvPr id="4" name="Symbol zastępczy stopki 3">
            <a:extLst>
              <a:ext uri="{FF2B5EF4-FFF2-40B4-BE49-F238E27FC236}">
                <a16:creationId xmlns:a16="http://schemas.microsoft.com/office/drawing/2014/main" id="{475A35F6-92A7-4617-9572-5893398C68AC}"/>
              </a:ext>
            </a:extLst>
          </p:cNvPr>
          <p:cNvSpPr>
            <a:spLocks noGrp="1"/>
          </p:cNvSpPr>
          <p:nvPr>
            <p:ph type="ftr" sz="quarter" idx="11"/>
          </p:nvPr>
        </p:nvSpPr>
        <p:spPr/>
        <p:txBody>
          <a:bodyPr/>
          <a:lstStyle/>
          <a:p>
            <a:r>
              <a:rPr lang="pl-PL"/>
              <a:t>Krzysztof Lasinski-Sulecki kls@umk.pl</a:t>
            </a:r>
          </a:p>
        </p:txBody>
      </p:sp>
      <p:pic>
        <p:nvPicPr>
          <p:cNvPr id="5" name="Obraz 3">
            <a:extLst>
              <a:ext uri="{FF2B5EF4-FFF2-40B4-BE49-F238E27FC236}">
                <a16:creationId xmlns:a16="http://schemas.microsoft.com/office/drawing/2014/main" id="{9AC315C6-CA26-4FA2-8426-945132F765F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2401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err="1">
                <a:solidFill>
                  <a:srgbClr val="7030A0"/>
                </a:solidFill>
              </a:rPr>
              <a:t>ViDA</a:t>
            </a:r>
            <a:r>
              <a:rPr lang="pl-PL" sz="4000" dirty="0">
                <a:solidFill>
                  <a:srgbClr val="7030A0"/>
                </a:solidFill>
              </a:rPr>
              <a:t> </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normAutofit fontScale="85000" lnSpcReduction="10000"/>
          </a:bodyPr>
          <a:lstStyle/>
          <a:p>
            <a:pPr marL="0" indent="0" algn="just">
              <a:buNone/>
            </a:pPr>
            <a:r>
              <a:rPr lang="pl-PL" sz="2400" dirty="0"/>
              <a:t>1.   Jeżeli podatnik ułatwia – poprzez użycie interfejsu elektronicznego, takiego jak platforma handlowa, platforma, portal lub podobne środki – sprzedaż na odległość towarów importowanych z terytoriów trzecich lub państw trzecich w przesyłkach o rzeczywistej wartości nieprzekraczającej 150 EUR, uznaje się, że podatnik ten otrzymał te towary i dokonał ich dostawy samodzielnie.</a:t>
            </a:r>
          </a:p>
          <a:p>
            <a:pPr marL="0" indent="0" algn="just">
              <a:buNone/>
            </a:pPr>
            <a:r>
              <a:rPr lang="pl-PL" sz="2400" dirty="0"/>
              <a:t>2.   Jeżeli podatnik ułatwia – poprzez użycie interfejsu elektronicznego, takiego jak platforma handlowa, platforma, portal lub podobne środki – dostawę towarów na terytorium Wspólnoty przez podatnika niemającego siedziby na terytorium Wspólnoty </a:t>
            </a:r>
            <a:r>
              <a:rPr lang="pl-PL" sz="2400" u="sng" dirty="0">
                <a:solidFill>
                  <a:srgbClr val="7030A0"/>
                </a:solidFill>
              </a:rPr>
              <a:t>na rzecz podatnika lub osoby prawnej niebędącej podatnikiem, w przypadku których wewnątrzwspólnotowe nabycia towarów nie podlegają opodatkowaniu VAT zgodnie z art. 3 ust. 1</a:t>
            </a:r>
            <a:r>
              <a:rPr lang="pl-PL" sz="2400" dirty="0"/>
              <a:t>, lub na rzecz każdej innej osoby niebędącej podatnikiem, uznaje się, że podatnik, który ułatwia tę dostawę, otrzymał te towary i dokonał ich dostawy samodzielnie.</a:t>
            </a:r>
          </a:p>
          <a:p>
            <a:pPr marL="0" indent="0" algn="just">
              <a:buNone/>
            </a:pPr>
            <a:r>
              <a:rPr lang="pl-PL" sz="2400" dirty="0">
                <a:solidFill>
                  <a:srgbClr val="7030A0"/>
                </a:solidFill>
              </a:rPr>
              <a:t>Do dnia 1 lipca 2027 r. Komisja przedstawi Parlamentowi Europejskiemu i Radzie, na podstawie informacji uzyskanych od państw członkowskich, sprawozdanie oceniające funkcjonowanie zasady podmiotu uznawanego za dostawcę określonej w akapicie pierwszym oraz, w stosownych przypadkach, przedłoży wniosek ustawodawczy w sprawie jej dalszego rozszerzenia.</a:t>
            </a:r>
          </a:p>
          <a:p>
            <a:pPr marL="0" indent="0" algn="r">
              <a:buNone/>
            </a:pPr>
            <a:r>
              <a:rPr lang="pl-PL" sz="2000" dirty="0">
                <a:solidFill>
                  <a:srgbClr val="7030A0"/>
                </a:solidFill>
              </a:rPr>
              <a:t>Art. 14a ust. 1 dyrektywy VAT od 1 stycznia 2027 r.</a:t>
            </a:r>
          </a:p>
          <a:p>
            <a:pPr marL="0" indent="0" algn="just">
              <a:buNone/>
            </a:pPr>
            <a:endParaRPr lang="pl-PL" sz="2400" dirty="0"/>
          </a:p>
          <a:p>
            <a:pPr marL="0" lvl="0" indent="0">
              <a:buNone/>
            </a:pPr>
            <a:endParaRPr lang="pl-PL" sz="2400" dirty="0"/>
          </a:p>
        </p:txBody>
      </p:sp>
    </p:spTree>
    <p:extLst>
      <p:ext uri="{BB962C8B-B14F-4D97-AF65-F5344CB8AC3E}">
        <p14:creationId xmlns:p14="http://schemas.microsoft.com/office/powerpoint/2010/main" val="14318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err="1">
                <a:solidFill>
                  <a:srgbClr val="7030A0"/>
                </a:solidFill>
              </a:rPr>
              <a:t>ViDA</a:t>
            </a:r>
            <a:r>
              <a:rPr lang="pl-PL" sz="4000" dirty="0">
                <a:solidFill>
                  <a:srgbClr val="7030A0"/>
                </a:solidFill>
              </a:rPr>
              <a:t> </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normAutofit fontScale="85000" lnSpcReduction="10000"/>
          </a:bodyPr>
          <a:lstStyle/>
          <a:p>
            <a:pPr marL="0" indent="0" algn="just">
              <a:buNone/>
            </a:pPr>
            <a:r>
              <a:rPr lang="pl-PL" sz="2400" dirty="0"/>
              <a:t>1.   Jeżeli podatnik ułatwia – poprzez użycie interfejsu elektronicznego, takiego jak platforma handlowa, platforma, portal lub podobne środki – sprzedaż na odległość towarów importowanych z terytoriów trzecich lub państw trzecich w przesyłkach o rzeczywistej wartości nieprzekraczającej </a:t>
            </a:r>
            <a:r>
              <a:rPr lang="pl-PL" sz="2400" dirty="0">
                <a:solidFill>
                  <a:srgbClr val="7030A0"/>
                </a:solidFill>
              </a:rPr>
              <a:t>150 EUR</a:t>
            </a:r>
            <a:r>
              <a:rPr lang="pl-PL" sz="2400" dirty="0"/>
              <a:t>, uznaje się, że podatnik ten otrzymał te towary i dokonał ich dostawy samodzielnie.</a:t>
            </a:r>
          </a:p>
          <a:p>
            <a:pPr marL="0" indent="0" algn="just">
              <a:buNone/>
            </a:pPr>
            <a:r>
              <a:rPr lang="pl-PL" sz="2400" dirty="0"/>
              <a:t>2.   Jeżeli podatnik ułatwia – poprzez użycie interfejsu elektronicznego, takiego jak platforma handlowa, platforma, portal lub podobne środki – dostawę towarów na terytorium Wspólnoty przez podatnika niemającego siedziby na terytorium Wspólnoty na rzecz podatnika lub osoby prawnej niebędącej podatnikiem, w przypadku których wewnątrzwspólnotowe nabycia towarów nie podlegają opodatkowaniu VAT zgodnie z art. 3 ust. 1, lub na rzecz każdej innej osoby niebędącej podatnikiem, uznaje się, że podatnik, który ułatwia tę dostawę, otrzymał te towary i dokonał ich dostawy samodzielnie.</a:t>
            </a:r>
          </a:p>
          <a:p>
            <a:pPr marL="0" indent="0" algn="just">
              <a:buNone/>
            </a:pPr>
            <a:r>
              <a:rPr lang="pl-PL" sz="2400" dirty="0"/>
              <a:t>Do dnia 1 lipca 2027 r. Komisja przedstawi Parlamentowi Europejskiemu i Radzie, na podstawie informacji uzyskanych od państw członkowskich, sprawozdanie oceniające funkcjonowanie zasady podmiotu uznawanego za dostawcę określonej w akapicie pierwszym oraz, w stosownych przypadkach, przedłoży wniosek ustawodawczy w sprawie jej dalszego rozszerzenia.</a:t>
            </a:r>
          </a:p>
          <a:p>
            <a:pPr marL="0" indent="0" algn="r">
              <a:buNone/>
            </a:pPr>
            <a:r>
              <a:rPr lang="pl-PL" sz="2000" dirty="0">
                <a:solidFill>
                  <a:srgbClr val="7030A0"/>
                </a:solidFill>
              </a:rPr>
              <a:t>Art. 14a ust. 1 dyrektywy VAT od 1 stycznia 2027 r.</a:t>
            </a:r>
          </a:p>
          <a:p>
            <a:pPr marL="0" indent="0" algn="just">
              <a:buNone/>
            </a:pPr>
            <a:endParaRPr lang="pl-PL" sz="2400" dirty="0"/>
          </a:p>
          <a:p>
            <a:pPr marL="0" lvl="0" indent="0">
              <a:buNone/>
            </a:pPr>
            <a:endParaRPr lang="pl-PL" sz="2400" dirty="0"/>
          </a:p>
        </p:txBody>
      </p:sp>
      <p:sp>
        <p:nvSpPr>
          <p:cNvPr id="7" name="Prostokąt: zaokrąglone rogi 6">
            <a:extLst>
              <a:ext uri="{FF2B5EF4-FFF2-40B4-BE49-F238E27FC236}">
                <a16:creationId xmlns:a16="http://schemas.microsoft.com/office/drawing/2014/main" id="{CAE2EBFD-DCAB-4E52-B1DB-850993B004FD}"/>
              </a:ext>
            </a:extLst>
          </p:cNvPr>
          <p:cNvSpPr/>
          <p:nvPr/>
        </p:nvSpPr>
        <p:spPr>
          <a:xfrm>
            <a:off x="1808016" y="2327563"/>
            <a:ext cx="6141029" cy="789709"/>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13 listopada 2025 r.: informacja KE o osiągnięciu przez państwa członkowskie konsensusu co do zniesienia zwolnienia z ceł</a:t>
            </a:r>
          </a:p>
        </p:txBody>
      </p:sp>
    </p:spTree>
    <p:extLst>
      <p:ext uri="{BB962C8B-B14F-4D97-AF65-F5344CB8AC3E}">
        <p14:creationId xmlns:p14="http://schemas.microsoft.com/office/powerpoint/2010/main" val="1721450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err="1">
                <a:solidFill>
                  <a:srgbClr val="7030A0"/>
                </a:solidFill>
              </a:rPr>
              <a:t>ViDA</a:t>
            </a:r>
            <a:r>
              <a:rPr lang="pl-PL" sz="4000" dirty="0">
                <a:solidFill>
                  <a:srgbClr val="7030A0"/>
                </a:solidFill>
              </a:rPr>
              <a:t> – UDZIAŁ W ŚWIADCZENIU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normAutofit lnSpcReduction="10000"/>
          </a:bodyPr>
          <a:lstStyle/>
          <a:p>
            <a:pPr marL="0" lvl="0" indent="0" algn="just">
              <a:buNone/>
            </a:pPr>
            <a:r>
              <a:rPr lang="pl-PL" sz="2400" dirty="0"/>
              <a:t>Podatnik, który ułatwia – poprzez użycie interfejsu elektronicznego, takiego jak platforma handlowa, platforma, portal lub podobne środki – świadczenie w Unii usług krótkoterminowego najmu lokali mieszkalnych, czyli wynajmowania lokalu mieszkalnego w sposób ciągły tej samej osobie przez okres wynoszący maksymalnie 30 nocy, lub usług przewozu drogowego osób, sam otrzymał i wykonał te usługi, chyba że osoba świadcząca te usługi:</a:t>
            </a:r>
          </a:p>
          <a:p>
            <a:pPr marL="0" lvl="0" indent="0" algn="just">
              <a:buNone/>
            </a:pPr>
            <a:r>
              <a:rPr lang="pl-PL" sz="2400" dirty="0"/>
              <a:t>a) podała podatnikowi ułatwiającemu świadczenie usług swój numer identyfikacyjny do celów VAT wydany w państwie członkowskim, w którym ma miejsce świadczenie usług, lub numer identyfikacyjny nadany jej zgodnie z art. 362 lub art. 369d; oraz</a:t>
            </a:r>
          </a:p>
          <a:p>
            <a:pPr marL="0" lvl="0" indent="0" algn="just">
              <a:buNone/>
            </a:pPr>
            <a:r>
              <a:rPr lang="pl-PL" sz="2400" dirty="0"/>
              <a:t>b) zadeklarowała podatnikowi ułatwiającemu świadczenie usług, że naliczy wszelki VAT należny z tytułu tego świadczenia usług.</a:t>
            </a:r>
          </a:p>
          <a:p>
            <a:pPr marL="0" indent="0" algn="r">
              <a:buNone/>
            </a:pPr>
            <a:r>
              <a:rPr lang="pl-PL" sz="2000" dirty="0">
                <a:solidFill>
                  <a:srgbClr val="7030A0"/>
                </a:solidFill>
              </a:rPr>
              <a:t>Z art. 28a ust. 1 dyrektywy VAT od 1 stycznia 2028 r.</a:t>
            </a:r>
          </a:p>
          <a:p>
            <a:pPr marL="0" indent="0" algn="just">
              <a:buNone/>
            </a:pPr>
            <a:endParaRPr lang="pl-PL" sz="2400" dirty="0"/>
          </a:p>
          <a:p>
            <a:pPr marL="0" lvl="0" indent="0">
              <a:buNone/>
            </a:pPr>
            <a:endParaRPr lang="pl-PL" sz="2400" dirty="0"/>
          </a:p>
        </p:txBody>
      </p:sp>
    </p:spTree>
    <p:extLst>
      <p:ext uri="{BB962C8B-B14F-4D97-AF65-F5344CB8AC3E}">
        <p14:creationId xmlns:p14="http://schemas.microsoft.com/office/powerpoint/2010/main" val="22779648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err="1">
                <a:solidFill>
                  <a:srgbClr val="7030A0"/>
                </a:solidFill>
              </a:rPr>
              <a:t>ViDA</a:t>
            </a:r>
            <a:r>
              <a:rPr lang="pl-PL" sz="4000" dirty="0">
                <a:solidFill>
                  <a:srgbClr val="7030A0"/>
                </a:solidFill>
              </a:rPr>
              <a:t> – UDZIAŁ W ŚWIADCZENIU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normAutofit lnSpcReduction="10000"/>
          </a:bodyPr>
          <a:lstStyle/>
          <a:p>
            <a:pPr marL="0" lvl="0" indent="0" algn="just">
              <a:buNone/>
            </a:pPr>
            <a:r>
              <a:rPr lang="pl-PL" sz="2400" dirty="0"/>
              <a:t>Podatnik, który ułatwia – poprzez użycie interfejsu elektronicznego, takiego jak platforma handlowa, platforma, portal lub podobne środki – świadczenie w Unii usług krótkoterminowego najmu lokali mieszkalnych, czyli wynajmowania lokalu mieszkalnego w sposób ciągły tej samej osobie przez okres wynoszący maksymalnie 30 nocy, lub usług przewozu drogowego osób, sam otrzymał i wykonał te usługi, chyba że osoba świadcząca te usługi:</a:t>
            </a:r>
          </a:p>
          <a:p>
            <a:pPr marL="0" lvl="0" indent="0" algn="just">
              <a:buNone/>
            </a:pPr>
            <a:r>
              <a:rPr lang="pl-PL" sz="2400" dirty="0"/>
              <a:t>a) podała podatnikowi ułatwiającemu świadczenie usług swój numer identyfikacyjny do celów VAT wydany w państwie członkowskim, w którym ma miejsce świadczenie usług, lub numer identyfikacyjny nadany jej zgodnie z art. 362 lub art. 369d; oraz</a:t>
            </a:r>
          </a:p>
          <a:p>
            <a:pPr marL="0" lvl="0" indent="0" algn="just">
              <a:buNone/>
            </a:pPr>
            <a:r>
              <a:rPr lang="pl-PL" sz="2400" dirty="0"/>
              <a:t>b) zadeklarowała podatnikowi ułatwiającemu świadczenie usług, że naliczy wszelki VAT należny z tytułu tego świadczenia usług.</a:t>
            </a:r>
          </a:p>
          <a:p>
            <a:pPr marL="0" indent="0" algn="r">
              <a:buNone/>
            </a:pPr>
            <a:r>
              <a:rPr lang="pl-PL" sz="2000" dirty="0">
                <a:solidFill>
                  <a:srgbClr val="7030A0"/>
                </a:solidFill>
              </a:rPr>
              <a:t>Z art. 28a ust. 1 dyrektywy VAT od 1 stycznia 2028 r.</a:t>
            </a:r>
          </a:p>
          <a:p>
            <a:pPr marL="0" indent="0" algn="just">
              <a:buNone/>
            </a:pPr>
            <a:endParaRPr lang="pl-PL" sz="2400" dirty="0"/>
          </a:p>
          <a:p>
            <a:pPr marL="0" lvl="0" indent="0">
              <a:buNone/>
            </a:pPr>
            <a:endParaRPr lang="pl-PL" sz="2400" dirty="0"/>
          </a:p>
        </p:txBody>
      </p:sp>
      <p:sp>
        <p:nvSpPr>
          <p:cNvPr id="4" name="Prostokąt: zaokrąglone rogi 3">
            <a:extLst>
              <a:ext uri="{FF2B5EF4-FFF2-40B4-BE49-F238E27FC236}">
                <a16:creationId xmlns:a16="http://schemas.microsoft.com/office/drawing/2014/main" id="{753AA9C1-22E1-4A71-A2A1-D356AD21A0A6}"/>
              </a:ext>
            </a:extLst>
          </p:cNvPr>
          <p:cNvSpPr/>
          <p:nvPr/>
        </p:nvSpPr>
        <p:spPr>
          <a:xfrm>
            <a:off x="3124200" y="3233394"/>
            <a:ext cx="5359924" cy="9144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NOWI „UŁATWIACZE”</a:t>
            </a:r>
          </a:p>
        </p:txBody>
      </p:sp>
    </p:spTree>
    <p:extLst>
      <p:ext uri="{BB962C8B-B14F-4D97-AF65-F5344CB8AC3E}">
        <p14:creationId xmlns:p14="http://schemas.microsoft.com/office/powerpoint/2010/main" val="11396435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err="1">
                <a:solidFill>
                  <a:srgbClr val="7030A0"/>
                </a:solidFill>
              </a:rPr>
              <a:t>ViDA</a:t>
            </a:r>
            <a:r>
              <a:rPr lang="pl-PL" sz="4000" dirty="0">
                <a:solidFill>
                  <a:srgbClr val="7030A0"/>
                </a:solidFill>
              </a:rPr>
              <a:t> – UŁATWIACZE ŚWIADCZENIA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graphicFrame>
        <p:nvGraphicFramePr>
          <p:cNvPr id="7" name="Symbol zastępczy zawartości 6">
            <a:extLst>
              <a:ext uri="{FF2B5EF4-FFF2-40B4-BE49-F238E27FC236}">
                <a16:creationId xmlns:a16="http://schemas.microsoft.com/office/drawing/2014/main" id="{6D1DD879-D391-4EB9-8B13-9E7F95641028}"/>
              </a:ext>
            </a:extLst>
          </p:cNvPr>
          <p:cNvGraphicFramePr>
            <a:graphicFrameLocks noGrp="1"/>
          </p:cNvGraphicFramePr>
          <p:nvPr>
            <p:ph idx="1"/>
            <p:extLst>
              <p:ext uri="{D42A27DB-BD31-4B8C-83A1-F6EECF244321}">
                <p14:modId xmlns:p14="http://schemas.microsoft.com/office/powerpoint/2010/main" val="208555026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47003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err="1">
                <a:solidFill>
                  <a:srgbClr val="7030A0"/>
                </a:solidFill>
              </a:rPr>
              <a:t>ViDA</a:t>
            </a:r>
            <a:r>
              <a:rPr lang="pl-PL" sz="4000" dirty="0">
                <a:solidFill>
                  <a:srgbClr val="7030A0"/>
                </a:solidFill>
              </a:rPr>
              <a:t> – UŁATWIACZE ŚWIADCZENIA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graphicFrame>
        <p:nvGraphicFramePr>
          <p:cNvPr id="7" name="Symbol zastępczy zawartości 6">
            <a:extLst>
              <a:ext uri="{FF2B5EF4-FFF2-40B4-BE49-F238E27FC236}">
                <a16:creationId xmlns:a16="http://schemas.microsoft.com/office/drawing/2014/main" id="{6D1DD879-D391-4EB9-8B13-9E7F95641028}"/>
              </a:ext>
            </a:extLst>
          </p:cNvPr>
          <p:cNvGraphicFramePr>
            <a:graphicFrameLocks noGrp="1"/>
          </p:cNvGraphicFramePr>
          <p:nvPr>
            <p:ph idx="1"/>
            <p:extLst>
              <p:ext uri="{D42A27DB-BD31-4B8C-83A1-F6EECF244321}">
                <p14:modId xmlns:p14="http://schemas.microsoft.com/office/powerpoint/2010/main" val="414383258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rostokąt: zaokrąglone rogi 3">
            <a:extLst>
              <a:ext uri="{FF2B5EF4-FFF2-40B4-BE49-F238E27FC236}">
                <a16:creationId xmlns:a16="http://schemas.microsoft.com/office/drawing/2014/main" id="{54D5616B-1FAE-4059-8E3A-69D91BFD5D99}"/>
              </a:ext>
            </a:extLst>
          </p:cNvPr>
          <p:cNvSpPr/>
          <p:nvPr/>
        </p:nvSpPr>
        <p:spPr>
          <a:xfrm>
            <a:off x="574250" y="1825626"/>
            <a:ext cx="3648958" cy="1325564"/>
          </a:xfrm>
          <a:prstGeom prst="roundRect">
            <a:avLst/>
          </a:prstGeom>
          <a:solidFill>
            <a:schemeClr val="accent3"/>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nie ma zastosowania do świadczenia usług w ramach procedury szczególnej dla biur podróży</a:t>
            </a:r>
          </a:p>
        </p:txBody>
      </p:sp>
    </p:spTree>
    <p:extLst>
      <p:ext uri="{BB962C8B-B14F-4D97-AF65-F5344CB8AC3E}">
        <p14:creationId xmlns:p14="http://schemas.microsoft.com/office/powerpoint/2010/main" val="20831516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err="1">
                <a:solidFill>
                  <a:srgbClr val="7030A0"/>
                </a:solidFill>
              </a:rPr>
              <a:t>ViDA</a:t>
            </a:r>
            <a:r>
              <a:rPr lang="pl-PL" sz="4000" dirty="0">
                <a:solidFill>
                  <a:srgbClr val="7030A0"/>
                </a:solidFill>
              </a:rPr>
              <a:t> – UŁATWIACZE ŚWIADCZENIA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graphicFrame>
        <p:nvGraphicFramePr>
          <p:cNvPr id="7" name="Symbol zastępczy zawartości 6">
            <a:extLst>
              <a:ext uri="{FF2B5EF4-FFF2-40B4-BE49-F238E27FC236}">
                <a16:creationId xmlns:a16="http://schemas.microsoft.com/office/drawing/2014/main" id="{6D1DD879-D391-4EB9-8B13-9E7F95641028}"/>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rostokąt: zaokrąglone rogi 3">
            <a:extLst>
              <a:ext uri="{FF2B5EF4-FFF2-40B4-BE49-F238E27FC236}">
                <a16:creationId xmlns:a16="http://schemas.microsoft.com/office/drawing/2014/main" id="{54D5616B-1FAE-4059-8E3A-69D91BFD5D99}"/>
              </a:ext>
            </a:extLst>
          </p:cNvPr>
          <p:cNvSpPr/>
          <p:nvPr/>
        </p:nvSpPr>
        <p:spPr>
          <a:xfrm>
            <a:off x="574250" y="1825626"/>
            <a:ext cx="3648958" cy="1325564"/>
          </a:xfrm>
          <a:prstGeom prst="roundRect">
            <a:avLst/>
          </a:prstGeom>
          <a:solidFill>
            <a:schemeClr val="accent3"/>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nie ma zastosowania do świadczenia usług w ramach procedury szczególnej dla biur podróży</a:t>
            </a:r>
          </a:p>
        </p:txBody>
      </p:sp>
      <p:sp>
        <p:nvSpPr>
          <p:cNvPr id="6" name="Prostokąt: zaokrąglone rogi 5">
            <a:extLst>
              <a:ext uri="{FF2B5EF4-FFF2-40B4-BE49-F238E27FC236}">
                <a16:creationId xmlns:a16="http://schemas.microsoft.com/office/drawing/2014/main" id="{2DE5A3E0-FC82-4AF5-A487-47FBB2B2DD37}"/>
              </a:ext>
            </a:extLst>
          </p:cNvPr>
          <p:cNvSpPr/>
          <p:nvPr/>
        </p:nvSpPr>
        <p:spPr>
          <a:xfrm>
            <a:off x="574250" y="3249610"/>
            <a:ext cx="3648958" cy="1444938"/>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państwa członkowskie mogą wyłączyć usługi świadczone na ich terytorium w ramach procedury szczególnej dla małych przedsiębiorstw</a:t>
            </a:r>
          </a:p>
        </p:txBody>
      </p:sp>
    </p:spTree>
    <p:extLst>
      <p:ext uri="{BB962C8B-B14F-4D97-AF65-F5344CB8AC3E}">
        <p14:creationId xmlns:p14="http://schemas.microsoft.com/office/powerpoint/2010/main" val="40919046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err="1">
                <a:solidFill>
                  <a:srgbClr val="7030A0"/>
                </a:solidFill>
              </a:rPr>
              <a:t>ViDA</a:t>
            </a:r>
            <a:r>
              <a:rPr lang="pl-PL" sz="4000" dirty="0">
                <a:solidFill>
                  <a:srgbClr val="7030A0"/>
                </a:solidFill>
              </a:rPr>
              <a:t> – UŁATWIACZE ŚWIADCZENIA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graphicFrame>
        <p:nvGraphicFramePr>
          <p:cNvPr id="7" name="Symbol zastępczy zawartości 6">
            <a:extLst>
              <a:ext uri="{FF2B5EF4-FFF2-40B4-BE49-F238E27FC236}">
                <a16:creationId xmlns:a16="http://schemas.microsoft.com/office/drawing/2014/main" id="{6D1DD879-D391-4EB9-8B13-9E7F95641028}"/>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rostokąt: zaokrąglone rogi 3">
            <a:extLst>
              <a:ext uri="{FF2B5EF4-FFF2-40B4-BE49-F238E27FC236}">
                <a16:creationId xmlns:a16="http://schemas.microsoft.com/office/drawing/2014/main" id="{54D5616B-1FAE-4059-8E3A-69D91BFD5D99}"/>
              </a:ext>
            </a:extLst>
          </p:cNvPr>
          <p:cNvSpPr/>
          <p:nvPr/>
        </p:nvSpPr>
        <p:spPr>
          <a:xfrm>
            <a:off x="574250" y="1825626"/>
            <a:ext cx="3648958" cy="1325564"/>
          </a:xfrm>
          <a:prstGeom prst="roundRect">
            <a:avLst/>
          </a:prstGeom>
          <a:solidFill>
            <a:schemeClr val="accent3"/>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nie ma zastosowania do świadczenia usług w ramach procedury szczególnej dla biur podróży</a:t>
            </a:r>
          </a:p>
        </p:txBody>
      </p:sp>
      <p:sp>
        <p:nvSpPr>
          <p:cNvPr id="6" name="Prostokąt: zaokrąglone rogi 5">
            <a:extLst>
              <a:ext uri="{FF2B5EF4-FFF2-40B4-BE49-F238E27FC236}">
                <a16:creationId xmlns:a16="http://schemas.microsoft.com/office/drawing/2014/main" id="{2DE5A3E0-FC82-4AF5-A487-47FBB2B2DD37}"/>
              </a:ext>
            </a:extLst>
          </p:cNvPr>
          <p:cNvSpPr/>
          <p:nvPr/>
        </p:nvSpPr>
        <p:spPr>
          <a:xfrm>
            <a:off x="574250" y="3249610"/>
            <a:ext cx="3648958" cy="1444938"/>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państwa członkowskie mogą wyłączyć usługi świadczone na ich terytorium w ramach procedury szczególnej dla małych przedsiębiorstw</a:t>
            </a:r>
          </a:p>
        </p:txBody>
      </p:sp>
      <p:sp>
        <p:nvSpPr>
          <p:cNvPr id="8" name="Prostokąt: zaokrąglone rogi 7">
            <a:extLst>
              <a:ext uri="{FF2B5EF4-FFF2-40B4-BE49-F238E27FC236}">
                <a16:creationId xmlns:a16="http://schemas.microsoft.com/office/drawing/2014/main" id="{C99217DC-B7EF-4421-8AD6-C123769771F2}"/>
              </a:ext>
            </a:extLst>
          </p:cNvPr>
          <p:cNvSpPr/>
          <p:nvPr/>
        </p:nvSpPr>
        <p:spPr>
          <a:xfrm>
            <a:off x="7968793" y="1825623"/>
            <a:ext cx="3484773" cy="3311985"/>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miejscem świadczenia usługi ułatwiania na rzecz osoby niebędącej podatnikiem poprzez użycie interfejsu elektronicznego, takiego jak platforma handlowa, platforma, portal lub podobne środki, jest miejsce, w którym dokonywana jest podstawowa transakcja zgodnie z przepisami niniejszej dyrektywy</a:t>
            </a:r>
          </a:p>
        </p:txBody>
      </p:sp>
    </p:spTree>
    <p:extLst>
      <p:ext uri="{BB962C8B-B14F-4D97-AF65-F5344CB8AC3E}">
        <p14:creationId xmlns:p14="http://schemas.microsoft.com/office/powerpoint/2010/main" val="232628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chemeClr val="accent1"/>
                </a:solidFill>
              </a:rPr>
              <a:t>AGENDA</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ymbol zastępczy zawartości 5">
            <a:extLst>
              <a:ext uri="{FF2B5EF4-FFF2-40B4-BE49-F238E27FC236}">
                <a16:creationId xmlns:a16="http://schemas.microsoft.com/office/drawing/2014/main" id="{F6F743C0-26A1-AFFE-9BC0-B4CF0D8A2487}"/>
              </a:ext>
            </a:extLst>
          </p:cNvPr>
          <p:cNvSpPr>
            <a:spLocks noGrp="1"/>
          </p:cNvSpPr>
          <p:nvPr>
            <p:ph idx="1"/>
          </p:nvPr>
        </p:nvSpPr>
        <p:spPr/>
        <p:txBody>
          <a:bodyPr>
            <a:normAutofit/>
          </a:bodyPr>
          <a:lstStyle/>
          <a:p>
            <a:pPr marL="0" indent="0" algn="just">
              <a:buNone/>
            </a:pPr>
            <a:r>
              <a:rPr lang="pl-PL" sz="2600" b="1" dirty="0"/>
              <a:t>Dyrektywa VAT odnosi się expressis verbis do:</a:t>
            </a:r>
          </a:p>
          <a:p>
            <a:pPr algn="just"/>
            <a:r>
              <a:rPr lang="pl-PL" sz="2600" b="1" dirty="0"/>
              <a:t>platform handlowych,</a:t>
            </a:r>
          </a:p>
          <a:p>
            <a:pPr algn="just"/>
            <a:r>
              <a:rPr lang="pl-PL" sz="2600" b="1" dirty="0"/>
              <a:t>portali,</a:t>
            </a:r>
          </a:p>
          <a:p>
            <a:pPr algn="just"/>
            <a:r>
              <a:rPr lang="pl-PL" sz="2600" b="1" dirty="0"/>
              <a:t>podobnych środków,</a:t>
            </a:r>
          </a:p>
          <a:p>
            <a:pPr algn="just"/>
            <a:r>
              <a:rPr lang="pl-PL" sz="2600" b="1" dirty="0"/>
              <a:t>platform wiertniczych i</a:t>
            </a:r>
          </a:p>
          <a:p>
            <a:pPr algn="just"/>
            <a:r>
              <a:rPr lang="pl-PL" sz="2600" b="1" dirty="0"/>
              <a:t>platform wydobywczych.</a:t>
            </a:r>
          </a:p>
          <a:p>
            <a:pPr marL="0" indent="0" algn="just">
              <a:buNone/>
            </a:pPr>
            <a:r>
              <a:rPr lang="pl-PL" sz="2600" b="1" dirty="0">
                <a:solidFill>
                  <a:srgbClr val="7030A0"/>
                </a:solidFill>
              </a:rPr>
              <a:t>W dyrektywie 2025/516 (</a:t>
            </a:r>
            <a:r>
              <a:rPr lang="pl-PL" sz="2600" b="1" dirty="0" err="1">
                <a:solidFill>
                  <a:srgbClr val="7030A0"/>
                </a:solidFill>
              </a:rPr>
              <a:t>ViDA</a:t>
            </a:r>
            <a:r>
              <a:rPr lang="pl-PL" sz="2600" b="1" dirty="0">
                <a:solidFill>
                  <a:srgbClr val="7030A0"/>
                </a:solidFill>
              </a:rPr>
              <a:t>) mowa o też:</a:t>
            </a:r>
          </a:p>
          <a:p>
            <a:pPr algn="just"/>
            <a:r>
              <a:rPr lang="pl-PL" sz="2600" b="1" dirty="0">
                <a:solidFill>
                  <a:srgbClr val="7030A0"/>
                </a:solidFill>
              </a:rPr>
              <a:t>platformach cyfrowych i</a:t>
            </a:r>
          </a:p>
          <a:p>
            <a:pPr algn="just"/>
            <a:r>
              <a:rPr lang="pl-PL" sz="2600" b="1" dirty="0">
                <a:solidFill>
                  <a:srgbClr val="7030A0"/>
                </a:solidFill>
              </a:rPr>
              <a:t>platformach internetowych. </a:t>
            </a:r>
          </a:p>
          <a:p>
            <a:pPr algn="just"/>
            <a:endParaRPr lang="en-GB" sz="2600" dirty="0"/>
          </a:p>
          <a:p>
            <a:pPr marL="0" lvl="0" indent="0">
              <a:buNone/>
            </a:pPr>
            <a:endParaRPr lang="pl-PL" dirty="0"/>
          </a:p>
        </p:txBody>
      </p:sp>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pic>
        <p:nvPicPr>
          <p:cNvPr id="7" name="Obraz 6">
            <a:extLst>
              <a:ext uri="{FF2B5EF4-FFF2-40B4-BE49-F238E27FC236}">
                <a16:creationId xmlns:a16="http://schemas.microsoft.com/office/drawing/2014/main" id="{3CE95E51-D04B-4E3D-A467-72B18AB294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1889" y="3007964"/>
            <a:ext cx="3780000" cy="2520000"/>
          </a:xfrm>
          <a:prstGeom prst="rect">
            <a:avLst/>
          </a:prstGeom>
        </p:spPr>
      </p:pic>
      <p:sp>
        <p:nvSpPr>
          <p:cNvPr id="8" name="pole tekstowe 7">
            <a:extLst>
              <a:ext uri="{FF2B5EF4-FFF2-40B4-BE49-F238E27FC236}">
                <a16:creationId xmlns:a16="http://schemas.microsoft.com/office/drawing/2014/main" id="{3D8288AC-13C5-435D-8B1D-39ACFF07A590}"/>
              </a:ext>
            </a:extLst>
          </p:cNvPr>
          <p:cNvSpPr txBox="1"/>
          <p:nvPr/>
        </p:nvSpPr>
        <p:spPr>
          <a:xfrm>
            <a:off x="7071889" y="5527964"/>
            <a:ext cx="3780000" cy="369332"/>
          </a:xfrm>
          <a:prstGeom prst="rect">
            <a:avLst/>
          </a:prstGeom>
          <a:noFill/>
        </p:spPr>
        <p:txBody>
          <a:bodyPr wrap="square" rtlCol="0">
            <a:spAutoFit/>
          </a:bodyPr>
          <a:lstStyle/>
          <a:p>
            <a:r>
              <a:rPr lang="pl-PL" dirty="0"/>
              <a:t>Źródło: www.lotos.pl</a:t>
            </a:r>
          </a:p>
        </p:txBody>
      </p:sp>
    </p:spTree>
    <p:extLst>
      <p:ext uri="{BB962C8B-B14F-4D97-AF65-F5344CB8AC3E}">
        <p14:creationId xmlns:p14="http://schemas.microsoft.com/office/powerpoint/2010/main" val="5499374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err="1">
                <a:solidFill>
                  <a:srgbClr val="7030A0"/>
                </a:solidFill>
              </a:rPr>
              <a:t>ViDA</a:t>
            </a:r>
            <a:r>
              <a:rPr lang="pl-PL" sz="4000" dirty="0">
                <a:solidFill>
                  <a:srgbClr val="7030A0"/>
                </a:solidFill>
              </a:rPr>
              <a:t> – UŁATWIACZE ŚWIADCZENIA USŁUG</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9" name="Symbol zastępczy zawartości 8">
            <a:extLst>
              <a:ext uri="{FF2B5EF4-FFF2-40B4-BE49-F238E27FC236}">
                <a16:creationId xmlns:a16="http://schemas.microsoft.com/office/drawing/2014/main" id="{171470A8-7471-4649-A810-18B58AFB952C}"/>
              </a:ext>
            </a:extLst>
          </p:cNvPr>
          <p:cNvSpPr>
            <a:spLocks noGrp="1"/>
          </p:cNvSpPr>
          <p:nvPr>
            <p:ph idx="1"/>
          </p:nvPr>
        </p:nvSpPr>
        <p:spPr/>
        <p:txBody>
          <a:bodyPr>
            <a:normAutofit fontScale="70000" lnSpcReduction="20000"/>
          </a:bodyPr>
          <a:lstStyle/>
          <a:p>
            <a:pPr marL="0" indent="0" algn="just">
              <a:buNone/>
            </a:pPr>
            <a:r>
              <a:rPr lang="pl-PL" sz="3100" dirty="0">
                <a:solidFill>
                  <a:srgbClr val="660066"/>
                </a:solidFill>
              </a:rPr>
              <a:t>Wynajmowanie lokalu mieszkalnego w sposób ciągły tej samej osobie przez okres wynoszący maksymalnie 30 nocy uznaje się za mające funkcję podobną do funkcji sektora hotelarskiego, z zastrzeżeniem kryteriów, warunków i ograniczeń, które zostaną określone przez państwa członkowskie.</a:t>
            </a:r>
          </a:p>
          <a:p>
            <a:pPr marL="0" indent="0" algn="r">
              <a:buNone/>
            </a:pPr>
            <a:r>
              <a:rPr lang="pl-PL" sz="2600" dirty="0">
                <a:solidFill>
                  <a:srgbClr val="660066"/>
                </a:solidFill>
              </a:rPr>
              <a:t>Z art. 135 ust. 2 od 1 stycznia 2028 r.</a:t>
            </a:r>
          </a:p>
          <a:p>
            <a:pPr marL="0" indent="0" algn="r">
              <a:buNone/>
            </a:pPr>
            <a:endParaRPr lang="pl-PL" sz="2600" dirty="0"/>
          </a:p>
          <a:p>
            <a:pPr marL="0" indent="0" algn="just">
              <a:buNone/>
            </a:pPr>
            <a:r>
              <a:rPr lang="pl-PL" sz="3100" dirty="0">
                <a:solidFill>
                  <a:schemeClr val="bg2">
                    <a:lumMod val="50000"/>
                  </a:schemeClr>
                </a:solidFill>
              </a:rPr>
              <a:t>Jeżeli uznaje się, że podatnik otrzymał i wykonał usługi zgodnie z art. 28a, państwa członkowskie zwalniają świadczenie tych usług na rzecz tego podatnika.</a:t>
            </a:r>
          </a:p>
          <a:p>
            <a:pPr marL="0" indent="0" algn="r">
              <a:buNone/>
            </a:pPr>
            <a:r>
              <a:rPr lang="pl-PL" sz="2600" dirty="0">
                <a:solidFill>
                  <a:schemeClr val="bg2">
                    <a:lumMod val="50000"/>
                  </a:schemeClr>
                </a:solidFill>
              </a:rPr>
              <a:t>Art. 136b od 1 stycznia 2028 r.</a:t>
            </a:r>
          </a:p>
          <a:p>
            <a:pPr marL="0" indent="0" algn="r">
              <a:buNone/>
            </a:pPr>
            <a:endParaRPr lang="pl-PL" sz="2600" dirty="0"/>
          </a:p>
          <a:p>
            <a:pPr marL="0" indent="0" algn="just">
              <a:buNone/>
            </a:pPr>
            <a:r>
              <a:rPr lang="pl-PL" sz="3100" dirty="0">
                <a:solidFill>
                  <a:srgbClr val="0070C0"/>
                </a:solidFill>
              </a:rPr>
              <a:t>Jeżeli uznaje się, że podatnik otrzymał i wykonał usługi zgodnie z art. 28a, to świadczenie tych usług nie ma wpływu na prawo tego podatnika do odliczenia, niezależnie od tego, czy świadczenie to jest objęte prawem do odliczenia VAT.</a:t>
            </a:r>
          </a:p>
          <a:p>
            <a:pPr marL="0" indent="0" algn="r">
              <a:buNone/>
            </a:pPr>
            <a:r>
              <a:rPr lang="pl-PL" sz="2600" dirty="0">
                <a:solidFill>
                  <a:srgbClr val="0070C0"/>
                </a:solidFill>
              </a:rPr>
              <a:t>Art. 172a od 1 stycznia 2028 r.</a:t>
            </a:r>
          </a:p>
          <a:p>
            <a:pPr marL="0" indent="0" algn="r">
              <a:buNone/>
            </a:pPr>
            <a:endParaRPr lang="pl-PL" dirty="0"/>
          </a:p>
        </p:txBody>
      </p:sp>
    </p:spTree>
    <p:extLst>
      <p:ext uri="{BB962C8B-B14F-4D97-AF65-F5344CB8AC3E}">
        <p14:creationId xmlns:p14="http://schemas.microsoft.com/office/powerpoint/2010/main" val="6419682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err="1">
                <a:solidFill>
                  <a:srgbClr val="7030A0"/>
                </a:solidFill>
              </a:rPr>
              <a:t>ViDA</a:t>
            </a:r>
            <a:r>
              <a:rPr lang="pl-PL" sz="4000" dirty="0">
                <a:solidFill>
                  <a:srgbClr val="7030A0"/>
                </a:solidFill>
              </a:rPr>
              <a:t> – SPRAWOZDAWCZOŚĆ</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9" name="Symbol zastępczy zawartości 8">
            <a:extLst>
              <a:ext uri="{FF2B5EF4-FFF2-40B4-BE49-F238E27FC236}">
                <a16:creationId xmlns:a16="http://schemas.microsoft.com/office/drawing/2014/main" id="{171470A8-7471-4649-A810-18B58AFB952C}"/>
              </a:ext>
            </a:extLst>
          </p:cNvPr>
          <p:cNvSpPr>
            <a:spLocks noGrp="1"/>
          </p:cNvSpPr>
          <p:nvPr>
            <p:ph idx="1"/>
          </p:nvPr>
        </p:nvSpPr>
        <p:spPr/>
        <p:txBody>
          <a:bodyPr>
            <a:normAutofit/>
          </a:bodyPr>
          <a:lstStyle/>
          <a:p>
            <a:pPr marL="0" indent="0" algn="just">
              <a:buNone/>
            </a:pPr>
            <a:r>
              <a:rPr lang="pl-PL" sz="2400" dirty="0"/>
              <a:t>Jeżeli podatnik ułatwia – poprzez użycie interfejsu elektronicznego, takiego jak platforma handlowa, platforma, portal lub podobne środki – świadczenie w Unii usług krótkoterminowego najmu lokali mieszkalnych lub usług przewozu drogowego osób i nie uznaje się, że podatnik ten sam otrzymał i wykonał te usługi w rozumieniu art. 28a, podatnik, który ułatwia świadczenie tych usług, jest zobowiązany do prowadzenia ewidencji świadczenia tych usług. Ewidencja musi być wystarczająco szczegółowa, by umożliwić organom podatkowym państw członkowskich, w których to świadczenie usług podlega opodatkowaniu, sprawdzenie, czy VAT został prawidłowo rozliczony.</a:t>
            </a:r>
            <a:endParaRPr lang="pl-PL" sz="2400" dirty="0">
              <a:solidFill>
                <a:srgbClr val="990099"/>
              </a:solidFill>
            </a:endParaRPr>
          </a:p>
          <a:p>
            <a:pPr marL="0" indent="0" algn="r">
              <a:buNone/>
            </a:pPr>
            <a:r>
              <a:rPr lang="pl-PL" sz="2000" dirty="0">
                <a:solidFill>
                  <a:srgbClr val="990099"/>
                </a:solidFill>
              </a:rPr>
              <a:t>Art. 242a ust. 1a od 1 stycznia 2028 r.</a:t>
            </a:r>
          </a:p>
          <a:p>
            <a:pPr marL="0" indent="0" algn="r">
              <a:buNone/>
            </a:pPr>
            <a:endParaRPr lang="pl-PL" dirty="0"/>
          </a:p>
        </p:txBody>
      </p:sp>
    </p:spTree>
    <p:extLst>
      <p:ext uri="{BB962C8B-B14F-4D97-AF65-F5344CB8AC3E}">
        <p14:creationId xmlns:p14="http://schemas.microsoft.com/office/powerpoint/2010/main" val="27662980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b="1" dirty="0"/>
              <a:t>PODSUMOWANIE</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graphicFrame>
        <p:nvGraphicFramePr>
          <p:cNvPr id="4" name="Symbol zastępczy zawartości 3">
            <a:extLst>
              <a:ext uri="{FF2B5EF4-FFF2-40B4-BE49-F238E27FC236}">
                <a16:creationId xmlns:a16="http://schemas.microsoft.com/office/drawing/2014/main" id="{B5845388-8AF3-482D-80C3-7EBCA28E5276}"/>
              </a:ext>
            </a:extLst>
          </p:cNvPr>
          <p:cNvGraphicFramePr>
            <a:graphicFrameLocks noGrp="1"/>
          </p:cNvGraphicFramePr>
          <p:nvPr>
            <p:ph idx="1"/>
            <p:extLst>
              <p:ext uri="{D42A27DB-BD31-4B8C-83A1-F6EECF244321}">
                <p14:modId xmlns:p14="http://schemas.microsoft.com/office/powerpoint/2010/main" val="231678308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22451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BF127AC-F395-4A8F-9386-6BA54387AFD3}"/>
              </a:ext>
            </a:extLst>
          </p:cNvPr>
          <p:cNvSpPr>
            <a:spLocks noGrp="1"/>
          </p:cNvSpPr>
          <p:nvPr>
            <p:ph type="title"/>
          </p:nvPr>
        </p:nvSpPr>
        <p:spPr/>
        <p:txBody>
          <a:bodyPr>
            <a:normAutofit/>
          </a:bodyPr>
          <a:lstStyle/>
          <a:p>
            <a:r>
              <a:rPr lang="pl-PL" sz="4000" b="1" dirty="0"/>
              <a:t>Dziękuję za uwagę</a:t>
            </a:r>
            <a:endParaRPr lang="en-GB" sz="4000" b="1" dirty="0"/>
          </a:p>
        </p:txBody>
      </p:sp>
      <p:sp>
        <p:nvSpPr>
          <p:cNvPr id="3" name="Symbol zastępczy tekstu 2">
            <a:extLst>
              <a:ext uri="{FF2B5EF4-FFF2-40B4-BE49-F238E27FC236}">
                <a16:creationId xmlns:a16="http://schemas.microsoft.com/office/drawing/2014/main" id="{91868910-CEF6-44CB-9FFB-232EFAB9C98F}"/>
              </a:ext>
            </a:extLst>
          </p:cNvPr>
          <p:cNvSpPr>
            <a:spLocks noGrp="1"/>
          </p:cNvSpPr>
          <p:nvPr>
            <p:ph type="body" idx="1"/>
          </p:nvPr>
        </p:nvSpPr>
        <p:spPr/>
        <p:txBody>
          <a:bodyPr/>
          <a:lstStyle/>
          <a:p>
            <a:r>
              <a:rPr lang="pl-PL" dirty="0"/>
              <a:t>Krzysztof Lasiński-</a:t>
            </a:r>
            <a:r>
              <a:rPr lang="pl-PL" dirty="0" err="1"/>
              <a:t>Sulecki</a:t>
            </a:r>
            <a:endParaRPr lang="pl-PL" dirty="0"/>
          </a:p>
          <a:p>
            <a:r>
              <a:rPr lang="pl-PL" dirty="0"/>
              <a:t>kls@umk.pl</a:t>
            </a:r>
          </a:p>
        </p:txBody>
      </p:sp>
      <p:pic>
        <p:nvPicPr>
          <p:cNvPr id="4" name="Obraz 3">
            <a:extLst>
              <a:ext uri="{FF2B5EF4-FFF2-40B4-BE49-F238E27FC236}">
                <a16:creationId xmlns:a16="http://schemas.microsoft.com/office/drawing/2014/main" id="{E441454F-8735-4E98-8964-3A083AFEC75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ymbol zastępczy stopki 4">
            <a:extLst>
              <a:ext uri="{FF2B5EF4-FFF2-40B4-BE49-F238E27FC236}">
                <a16:creationId xmlns:a16="http://schemas.microsoft.com/office/drawing/2014/main" id="{8A63A2D4-5AE3-4978-B577-EFED546215F1}"/>
              </a:ext>
            </a:extLst>
          </p:cNvPr>
          <p:cNvSpPr>
            <a:spLocks noGrp="1"/>
          </p:cNvSpPr>
          <p:nvPr>
            <p:ph type="ftr" sz="quarter" idx="11"/>
          </p:nvPr>
        </p:nvSpPr>
        <p:spPr/>
        <p:txBody>
          <a:bodyPr/>
          <a:lstStyle/>
          <a:p>
            <a:r>
              <a:rPr lang="pl-PL"/>
              <a:t>Krzysztof Lasinski-Sulecki kls@umk.pl</a:t>
            </a:r>
          </a:p>
        </p:txBody>
      </p:sp>
    </p:spTree>
    <p:extLst>
      <p:ext uri="{BB962C8B-B14F-4D97-AF65-F5344CB8AC3E}">
        <p14:creationId xmlns:p14="http://schemas.microsoft.com/office/powerpoint/2010/main" val="4084189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chemeClr val="accent1"/>
                </a:solidFill>
              </a:rPr>
              <a:t>AGENDA</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ymbol zastępczy zawartości 5">
            <a:extLst>
              <a:ext uri="{FF2B5EF4-FFF2-40B4-BE49-F238E27FC236}">
                <a16:creationId xmlns:a16="http://schemas.microsoft.com/office/drawing/2014/main" id="{F6F743C0-26A1-AFFE-9BC0-B4CF0D8A2487}"/>
              </a:ext>
            </a:extLst>
          </p:cNvPr>
          <p:cNvSpPr>
            <a:spLocks noGrp="1"/>
          </p:cNvSpPr>
          <p:nvPr>
            <p:ph idx="1"/>
          </p:nvPr>
        </p:nvSpPr>
        <p:spPr/>
        <p:txBody>
          <a:bodyPr>
            <a:normAutofit/>
          </a:bodyPr>
          <a:lstStyle/>
          <a:p>
            <a:pPr marL="0" indent="0" algn="just">
              <a:buNone/>
            </a:pPr>
            <a:r>
              <a:rPr lang="pl-PL" sz="2600" b="1" dirty="0"/>
              <a:t>Dyrektywa VAT odnosi się expressis verbis do:</a:t>
            </a:r>
          </a:p>
          <a:p>
            <a:pPr algn="just"/>
            <a:r>
              <a:rPr lang="pl-PL" sz="2600" b="1" dirty="0"/>
              <a:t>platform handlowych,</a:t>
            </a:r>
          </a:p>
          <a:p>
            <a:pPr algn="just"/>
            <a:r>
              <a:rPr lang="pl-PL" sz="2600" b="1" dirty="0"/>
              <a:t>portali,</a:t>
            </a:r>
          </a:p>
          <a:p>
            <a:pPr algn="just"/>
            <a:r>
              <a:rPr lang="pl-PL" sz="2600" b="1" dirty="0"/>
              <a:t>podobnych środków,</a:t>
            </a:r>
          </a:p>
          <a:p>
            <a:pPr algn="just"/>
            <a:r>
              <a:rPr lang="pl-PL" sz="2600" b="1" strike="sngStrike" dirty="0"/>
              <a:t>platform wiertniczych i</a:t>
            </a:r>
          </a:p>
          <a:p>
            <a:pPr algn="just"/>
            <a:r>
              <a:rPr lang="pl-PL" sz="2600" b="1" strike="sngStrike" dirty="0"/>
              <a:t>platform wydobywczych</a:t>
            </a:r>
            <a:r>
              <a:rPr lang="pl-PL" sz="2600" b="1" dirty="0"/>
              <a:t>.</a:t>
            </a:r>
          </a:p>
          <a:p>
            <a:pPr marL="0" indent="0" algn="just">
              <a:buNone/>
            </a:pPr>
            <a:r>
              <a:rPr lang="pl-PL" sz="2600" b="1" dirty="0">
                <a:solidFill>
                  <a:srgbClr val="7030A0"/>
                </a:solidFill>
              </a:rPr>
              <a:t>W dyrektywie 2025/516 (</a:t>
            </a:r>
            <a:r>
              <a:rPr lang="pl-PL" sz="2600" b="1" dirty="0" err="1">
                <a:solidFill>
                  <a:srgbClr val="7030A0"/>
                </a:solidFill>
              </a:rPr>
              <a:t>ViDA</a:t>
            </a:r>
            <a:r>
              <a:rPr lang="pl-PL" sz="2600" b="1" dirty="0">
                <a:solidFill>
                  <a:srgbClr val="7030A0"/>
                </a:solidFill>
              </a:rPr>
              <a:t>) mowa o też:</a:t>
            </a:r>
          </a:p>
          <a:p>
            <a:pPr algn="just"/>
            <a:r>
              <a:rPr lang="pl-PL" sz="2600" b="1" dirty="0">
                <a:solidFill>
                  <a:srgbClr val="7030A0"/>
                </a:solidFill>
              </a:rPr>
              <a:t>platformach cyfrowych i</a:t>
            </a:r>
          </a:p>
          <a:p>
            <a:pPr algn="just"/>
            <a:r>
              <a:rPr lang="pl-PL" sz="2600" b="1" dirty="0">
                <a:solidFill>
                  <a:srgbClr val="7030A0"/>
                </a:solidFill>
              </a:rPr>
              <a:t>platformach internetowych. </a:t>
            </a:r>
          </a:p>
          <a:p>
            <a:pPr algn="just"/>
            <a:endParaRPr lang="en-GB" sz="2600" dirty="0"/>
          </a:p>
          <a:p>
            <a:pPr marL="0" lvl="0" indent="0">
              <a:buNone/>
            </a:pPr>
            <a:endParaRPr lang="pl-PL" dirty="0"/>
          </a:p>
        </p:txBody>
      </p:sp>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Tree>
    <p:extLst>
      <p:ext uri="{BB962C8B-B14F-4D97-AF65-F5344CB8AC3E}">
        <p14:creationId xmlns:p14="http://schemas.microsoft.com/office/powerpoint/2010/main" val="1404527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chemeClr val="accent1"/>
                </a:solidFill>
              </a:rPr>
              <a:t>PROBLEMY Z PLATFORMAMI</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Symbol zastępczy zawartości 3">
            <a:extLst>
              <a:ext uri="{FF2B5EF4-FFF2-40B4-BE49-F238E27FC236}">
                <a16:creationId xmlns:a16="http://schemas.microsoft.com/office/drawing/2014/main" id="{424B1844-BEDC-4CA2-AF26-F4E09F6B8D94}"/>
              </a:ext>
            </a:extLst>
          </p:cNvPr>
          <p:cNvGraphicFramePr>
            <a:graphicFrameLocks noGrp="1"/>
          </p:cNvGraphicFramePr>
          <p:nvPr>
            <p:ph idx="1"/>
            <p:extLst>
              <p:ext uri="{D42A27DB-BD31-4B8C-83A1-F6EECF244321}">
                <p14:modId xmlns:p14="http://schemas.microsoft.com/office/powerpoint/2010/main" val="423214433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Tree>
    <p:extLst>
      <p:ext uri="{BB962C8B-B14F-4D97-AF65-F5344CB8AC3E}">
        <p14:creationId xmlns:p14="http://schemas.microsoft.com/office/powerpoint/2010/main" val="2853403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3327D26-E575-4F4B-839F-D3F292401EC0}"/>
              </a:ext>
            </a:extLst>
          </p:cNvPr>
          <p:cNvSpPr>
            <a:spLocks noGrp="1"/>
          </p:cNvSpPr>
          <p:nvPr>
            <p:ph type="title"/>
          </p:nvPr>
        </p:nvSpPr>
        <p:spPr/>
        <p:txBody>
          <a:bodyPr>
            <a:normAutofit/>
          </a:bodyPr>
          <a:lstStyle/>
          <a:p>
            <a:r>
              <a:rPr lang="pl-PL" sz="4000" dirty="0">
                <a:solidFill>
                  <a:srgbClr val="00B050"/>
                </a:solidFill>
              </a:rPr>
              <a:t>OBECNA DYREKTYWA</a:t>
            </a:r>
          </a:p>
        </p:txBody>
      </p:sp>
      <p:sp>
        <p:nvSpPr>
          <p:cNvPr id="3" name="Symbol zastępczy tekstu 2">
            <a:extLst>
              <a:ext uri="{FF2B5EF4-FFF2-40B4-BE49-F238E27FC236}">
                <a16:creationId xmlns:a16="http://schemas.microsoft.com/office/drawing/2014/main" id="{C56755BC-127C-41B3-8D31-E189253A68E5}"/>
              </a:ext>
            </a:extLst>
          </p:cNvPr>
          <p:cNvSpPr>
            <a:spLocks noGrp="1"/>
          </p:cNvSpPr>
          <p:nvPr>
            <p:ph type="body" idx="1"/>
          </p:nvPr>
        </p:nvSpPr>
        <p:spPr/>
        <p:txBody>
          <a:bodyPr/>
          <a:lstStyle/>
          <a:p>
            <a:r>
              <a:rPr lang="pl-PL" b="1" dirty="0"/>
              <a:t>VAT a opodatkowanie świadczeń z wykorzystaniem platform</a:t>
            </a:r>
            <a:endParaRPr lang="pl-PL" dirty="0"/>
          </a:p>
        </p:txBody>
      </p:sp>
      <p:sp>
        <p:nvSpPr>
          <p:cNvPr id="4" name="Symbol zastępczy stopki 3">
            <a:extLst>
              <a:ext uri="{FF2B5EF4-FFF2-40B4-BE49-F238E27FC236}">
                <a16:creationId xmlns:a16="http://schemas.microsoft.com/office/drawing/2014/main" id="{475A35F6-92A7-4617-9572-5893398C68AC}"/>
              </a:ext>
            </a:extLst>
          </p:cNvPr>
          <p:cNvSpPr>
            <a:spLocks noGrp="1"/>
          </p:cNvSpPr>
          <p:nvPr>
            <p:ph type="ftr" sz="quarter" idx="11"/>
          </p:nvPr>
        </p:nvSpPr>
        <p:spPr/>
        <p:txBody>
          <a:bodyPr/>
          <a:lstStyle/>
          <a:p>
            <a:r>
              <a:rPr lang="pl-PL"/>
              <a:t>Krzysztof Lasinski-Sulecki kls@umk.pl</a:t>
            </a:r>
          </a:p>
        </p:txBody>
      </p:sp>
      <p:pic>
        <p:nvPicPr>
          <p:cNvPr id="5" name="Obraz 3">
            <a:extLst>
              <a:ext uri="{FF2B5EF4-FFF2-40B4-BE49-F238E27FC236}">
                <a16:creationId xmlns:a16="http://schemas.microsoft.com/office/drawing/2014/main" id="{9AC315C6-CA26-4FA2-8426-945132F765F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9855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OBECNA DYREKTYWA</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buNone/>
            </a:pPr>
            <a:r>
              <a:rPr lang="pl-PL" sz="2400" dirty="0"/>
              <a:t>  </a:t>
            </a:r>
          </a:p>
          <a:p>
            <a:pPr marL="0" lvl="0" indent="0">
              <a:buNone/>
            </a:pPr>
            <a:endParaRPr lang="pl-PL" sz="2400" dirty="0"/>
          </a:p>
        </p:txBody>
      </p:sp>
      <p:graphicFrame>
        <p:nvGraphicFramePr>
          <p:cNvPr id="7" name="Tabela 6">
            <a:extLst>
              <a:ext uri="{FF2B5EF4-FFF2-40B4-BE49-F238E27FC236}">
                <a16:creationId xmlns:a16="http://schemas.microsoft.com/office/drawing/2014/main" id="{190BB8F4-6E8A-41AD-94E6-57FA5340C2FB}"/>
              </a:ext>
            </a:extLst>
          </p:cNvPr>
          <p:cNvGraphicFramePr>
            <a:graphicFrameLocks noGrp="1"/>
          </p:cNvGraphicFramePr>
          <p:nvPr>
            <p:extLst>
              <p:ext uri="{D42A27DB-BD31-4B8C-83A1-F6EECF244321}">
                <p14:modId xmlns:p14="http://schemas.microsoft.com/office/powerpoint/2010/main" val="1443467042"/>
              </p:ext>
            </p:extLst>
          </p:nvPr>
        </p:nvGraphicFramePr>
        <p:xfrm>
          <a:off x="1496290" y="2326190"/>
          <a:ext cx="8958695" cy="2626978"/>
        </p:xfrm>
        <a:graphic>
          <a:graphicData uri="http://schemas.openxmlformats.org/drawingml/2006/table">
            <a:tbl>
              <a:tblPr firstRow="1" bandRow="1">
                <a:tableStyleId>{5C22544A-7EE6-4342-B048-85BDC9FD1C3A}</a:tableStyleId>
              </a:tblPr>
              <a:tblGrid>
                <a:gridCol w="4641979">
                  <a:extLst>
                    <a:ext uri="{9D8B030D-6E8A-4147-A177-3AD203B41FA5}">
                      <a16:colId xmlns:a16="http://schemas.microsoft.com/office/drawing/2014/main" val="2810704276"/>
                    </a:ext>
                  </a:extLst>
                </a:gridCol>
                <a:gridCol w="4316716">
                  <a:extLst>
                    <a:ext uri="{9D8B030D-6E8A-4147-A177-3AD203B41FA5}">
                      <a16:colId xmlns:a16="http://schemas.microsoft.com/office/drawing/2014/main" val="3869518156"/>
                    </a:ext>
                  </a:extLst>
                </a:gridCol>
              </a:tblGrid>
              <a:tr h="498764">
                <a:tc>
                  <a:txBody>
                    <a:bodyPr/>
                    <a:lstStyle/>
                    <a:p>
                      <a:r>
                        <a:rPr lang="pl-PL" sz="2400" dirty="0">
                          <a:solidFill>
                            <a:schemeClr val="tx1"/>
                          </a:solidFill>
                        </a:rPr>
                        <a:t>„UŁATWIACZE” SPRZEDAŻY TOWARÓW IMPORTOWANYCH </a:t>
                      </a:r>
                    </a:p>
                  </a:txBody>
                  <a:tcPr>
                    <a:solidFill>
                      <a:schemeClr val="accent6">
                        <a:lumMod val="7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pl-PL" sz="2400" b="0" dirty="0">
                          <a:solidFill>
                            <a:schemeClr val="tx1"/>
                          </a:solidFill>
                        </a:rPr>
                        <a:t>zakres przedmiotowy</a:t>
                      </a:r>
                    </a:p>
                    <a:p>
                      <a:endParaRPr lang="pl-PL" dirty="0"/>
                    </a:p>
                  </a:txBody>
                  <a:tcPr>
                    <a:solidFill>
                      <a:schemeClr val="accent6">
                        <a:lumMod val="75000"/>
                      </a:schemeClr>
                    </a:solidFill>
                  </a:tcPr>
                </a:tc>
                <a:extLst>
                  <a:ext uri="{0D108BD9-81ED-4DB2-BD59-A6C34878D82A}">
                    <a16:rowId xmlns:a16="http://schemas.microsoft.com/office/drawing/2014/main" val="2995160548"/>
                  </a:ext>
                </a:extLst>
              </a:tr>
              <a:tr h="727363">
                <a:tc>
                  <a:txBody>
                    <a:bodyPr/>
                    <a:lstStyle/>
                    <a:p>
                      <a:r>
                        <a:rPr lang="pl-PL" sz="2400" b="1" dirty="0"/>
                        <a:t>„UDZIAŁ” W ŚWIADCZENIU USŁUG </a:t>
                      </a:r>
                    </a:p>
                    <a:p>
                      <a:endParaRPr lang="pl-PL" sz="2400" b="1" dirty="0"/>
                    </a:p>
                  </a:txBody>
                  <a:tcPr>
                    <a:solidFill>
                      <a:schemeClr val="accent6">
                        <a:lumMod val="60000"/>
                        <a:lumOff val="4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pl-PL" sz="2400" dirty="0"/>
                        <a:t>zakres przedmiotowy</a:t>
                      </a:r>
                    </a:p>
                    <a:p>
                      <a:endParaRPr lang="pl-PL" dirty="0"/>
                    </a:p>
                  </a:txBody>
                  <a:tcPr>
                    <a:solidFill>
                      <a:schemeClr val="accent6">
                        <a:lumMod val="60000"/>
                        <a:lumOff val="40000"/>
                      </a:schemeClr>
                    </a:solidFill>
                  </a:tcPr>
                </a:tc>
                <a:extLst>
                  <a:ext uri="{0D108BD9-81ED-4DB2-BD59-A6C34878D82A}">
                    <a16:rowId xmlns:a16="http://schemas.microsoft.com/office/drawing/2014/main" val="1068565555"/>
                  </a:ext>
                </a:extLst>
              </a:tr>
              <a:tr h="981058">
                <a:tc>
                  <a:txBody>
                    <a:bodyPr/>
                    <a:lstStyle/>
                    <a:p>
                      <a:r>
                        <a:rPr lang="pl-PL" sz="2400" b="1" dirty="0"/>
                        <a:t>„UŁATWIACZE” DOSTAWY TOWARÓW I ŚWIADCZENIA USŁUG </a:t>
                      </a:r>
                    </a:p>
                  </a:txBody>
                  <a:tcPr>
                    <a:solidFill>
                      <a:schemeClr val="accent6">
                        <a:lumMod val="20000"/>
                        <a:lumOff val="80000"/>
                      </a:schemeClr>
                    </a:solidFill>
                  </a:tcPr>
                </a:tc>
                <a:tc>
                  <a:txBody>
                    <a:bodyPr/>
                    <a:lstStyle/>
                    <a:p>
                      <a:pPr algn="r"/>
                      <a:r>
                        <a:rPr lang="pl-PL" sz="2400" dirty="0"/>
                        <a:t>sprawozdawczość</a:t>
                      </a:r>
                    </a:p>
                  </a:txBody>
                  <a:tcPr>
                    <a:solidFill>
                      <a:schemeClr val="accent6">
                        <a:lumMod val="20000"/>
                        <a:lumOff val="80000"/>
                      </a:schemeClr>
                    </a:solidFill>
                  </a:tcPr>
                </a:tc>
                <a:extLst>
                  <a:ext uri="{0D108BD9-81ED-4DB2-BD59-A6C34878D82A}">
                    <a16:rowId xmlns:a16="http://schemas.microsoft.com/office/drawing/2014/main" val="3778422601"/>
                  </a:ext>
                </a:extLst>
              </a:tr>
            </a:tbl>
          </a:graphicData>
        </a:graphic>
      </p:graphicFrame>
    </p:spTree>
    <p:extLst>
      <p:ext uri="{BB962C8B-B14F-4D97-AF65-F5344CB8AC3E}">
        <p14:creationId xmlns:p14="http://schemas.microsoft.com/office/powerpoint/2010/main" val="1019350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UŁATWIACZE SPRZEDAŻY</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1. Jeżeli podatnik ułatwia – poprzez użycie interfejsu elektronicznego, takiego jak platforma handlowa, platforma, portal lub podobne środki – sprzedaż na odległość towarów importowanych z terytoriów trzecich lub państw trzecich w przesyłkach o rzeczywistej wartości nieprzekraczającej 150 EUR, uznaje się, że podatnik ten otrzymał i dokonał dostawy tych towarów samodzielnie.</a:t>
            </a:r>
          </a:p>
          <a:p>
            <a:pPr marL="0" indent="0" algn="just">
              <a:buNone/>
            </a:pPr>
            <a:r>
              <a:rPr lang="pl-PL" sz="2400" dirty="0"/>
              <a:t>2. Jeżeli podatnik ułatwia – poprzez użycie interfejsu elektronicznego, takiego jak platforma handlowa, platforma, portal lub podobne środki – dostawę towarów na terytorium Wspólnoty przez podatnika niemającego siedziby na terytorium Wspólnoty na rzecz osoby niebędącej podatnikiem, uznaje się, że podatnik, który ułatwia tę dostawę, otrzymał i dokonał dostawy tych towarów samodzielnie.</a:t>
            </a:r>
          </a:p>
          <a:p>
            <a:pPr marL="0" indent="0" algn="r">
              <a:buNone/>
            </a:pPr>
            <a:r>
              <a:rPr lang="pl-PL" sz="2000" dirty="0">
                <a:solidFill>
                  <a:srgbClr val="00B050"/>
                </a:solidFill>
              </a:rPr>
              <a:t>Art. 14a dyrektywy VAT</a:t>
            </a:r>
          </a:p>
          <a:p>
            <a:pPr marL="0" indent="0" algn="just">
              <a:buNone/>
            </a:pPr>
            <a:endParaRPr lang="pl-PL" sz="2400" dirty="0"/>
          </a:p>
          <a:p>
            <a:pPr marL="0" lvl="0" indent="0">
              <a:buNone/>
            </a:pPr>
            <a:endParaRPr lang="pl-PL" sz="2400" dirty="0"/>
          </a:p>
        </p:txBody>
      </p:sp>
    </p:spTree>
    <p:extLst>
      <p:ext uri="{BB962C8B-B14F-4D97-AF65-F5344CB8AC3E}">
        <p14:creationId xmlns:p14="http://schemas.microsoft.com/office/powerpoint/2010/main" val="2952013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0C0E6E-E022-E90F-73FB-7DF59F9927FB}"/>
              </a:ext>
            </a:extLst>
          </p:cNvPr>
          <p:cNvSpPr>
            <a:spLocks noGrp="1"/>
          </p:cNvSpPr>
          <p:nvPr>
            <p:ph type="title"/>
          </p:nvPr>
        </p:nvSpPr>
        <p:spPr/>
        <p:txBody>
          <a:bodyPr>
            <a:normAutofit/>
          </a:bodyPr>
          <a:lstStyle/>
          <a:p>
            <a:r>
              <a:rPr lang="pl-PL" sz="4000" dirty="0">
                <a:solidFill>
                  <a:srgbClr val="00B050"/>
                </a:solidFill>
              </a:rPr>
              <a:t>UŁATWIACZE SPRZEDAŻY</a:t>
            </a:r>
          </a:p>
        </p:txBody>
      </p:sp>
      <p:pic>
        <p:nvPicPr>
          <p:cNvPr id="5" name="Obraz 3">
            <a:extLst>
              <a:ext uri="{FF2B5EF4-FFF2-40B4-BE49-F238E27FC236}">
                <a16:creationId xmlns:a16="http://schemas.microsoft.com/office/drawing/2014/main" id="{60900417-10B6-2DAE-BD3B-EBB190F25C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7950" y="0"/>
            <a:ext cx="1924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ymbol zastępczy stopki 2">
            <a:extLst>
              <a:ext uri="{FF2B5EF4-FFF2-40B4-BE49-F238E27FC236}">
                <a16:creationId xmlns:a16="http://schemas.microsoft.com/office/drawing/2014/main" id="{785DE6DA-5166-4F56-A61F-A5456D043C88}"/>
              </a:ext>
            </a:extLst>
          </p:cNvPr>
          <p:cNvSpPr>
            <a:spLocks noGrp="1"/>
          </p:cNvSpPr>
          <p:nvPr>
            <p:ph type="ftr" sz="quarter" idx="11"/>
          </p:nvPr>
        </p:nvSpPr>
        <p:spPr/>
        <p:txBody>
          <a:bodyPr/>
          <a:lstStyle/>
          <a:p>
            <a:r>
              <a:rPr lang="pl-PL"/>
              <a:t>Krzysztof Lasinski-Sulecki kls@umk.pl</a:t>
            </a:r>
          </a:p>
        </p:txBody>
      </p:sp>
      <p:sp>
        <p:nvSpPr>
          <p:cNvPr id="6" name="Symbol zastępczy zawartości 5">
            <a:extLst>
              <a:ext uri="{FF2B5EF4-FFF2-40B4-BE49-F238E27FC236}">
                <a16:creationId xmlns:a16="http://schemas.microsoft.com/office/drawing/2014/main" id="{C6618886-09DA-4A0E-B329-DEB14FF7E3B9}"/>
              </a:ext>
            </a:extLst>
          </p:cNvPr>
          <p:cNvSpPr>
            <a:spLocks noGrp="1"/>
          </p:cNvSpPr>
          <p:nvPr>
            <p:ph idx="1"/>
          </p:nvPr>
        </p:nvSpPr>
        <p:spPr/>
        <p:txBody>
          <a:bodyPr/>
          <a:lstStyle/>
          <a:p>
            <a:pPr marL="0" lvl="0" indent="0" algn="just">
              <a:buNone/>
            </a:pPr>
            <a:r>
              <a:rPr lang="pl-PL" sz="2400" dirty="0"/>
              <a:t>1. Jeżeli podatnik </a:t>
            </a:r>
            <a:r>
              <a:rPr lang="pl-PL" sz="2400" dirty="0">
                <a:solidFill>
                  <a:srgbClr val="00B050"/>
                </a:solidFill>
              </a:rPr>
              <a:t>ułatwia</a:t>
            </a:r>
            <a:r>
              <a:rPr lang="pl-PL" sz="2400" dirty="0"/>
              <a:t> – poprzez użycie interfejsu elektronicznego, takiego jak platforma handlowa, platforma, portal lub podobne środki – sprzedaż na odległość towarów importowanych z terytoriów trzecich lub państw trzecich w przesyłkach o rzeczywistej wartości nieprzekraczającej 150 EUR, uznaje się, że podatnik ten otrzymał i dokonał dostawy tych towarów samodzielnie.</a:t>
            </a:r>
          </a:p>
          <a:p>
            <a:pPr marL="0" indent="0" algn="just">
              <a:buNone/>
            </a:pPr>
            <a:r>
              <a:rPr lang="pl-PL" sz="2400" dirty="0"/>
              <a:t>2. Jeżeli podatnik ułatwia – poprzez użycie interfejsu elektronicznego, takiego jak platforma handlowa, platforma, portal lub podobne środki – dostawę towarów na terytorium Wspólnoty przez podatnika niemającego siedziby na terytorium Wspólnoty na rzecz osoby niebędącej podatnikiem, uznaje się, że podatnik, który ułatwia tę dostawę, otrzymał i dokonał dostawy tych towarów samodzielnie.</a:t>
            </a:r>
          </a:p>
          <a:p>
            <a:pPr marL="0" indent="0" algn="r">
              <a:buNone/>
            </a:pPr>
            <a:r>
              <a:rPr lang="pl-PL" sz="2000" dirty="0">
                <a:solidFill>
                  <a:srgbClr val="00B050"/>
                </a:solidFill>
              </a:rPr>
              <a:t>Art. 14a dyrektywy VAT</a:t>
            </a:r>
          </a:p>
          <a:p>
            <a:pPr marL="0" indent="0" algn="just">
              <a:buNone/>
            </a:pPr>
            <a:endParaRPr lang="pl-PL" sz="2400" dirty="0"/>
          </a:p>
          <a:p>
            <a:pPr marL="0" lvl="0" indent="0">
              <a:buNone/>
            </a:pPr>
            <a:endParaRPr lang="pl-PL" sz="2400" dirty="0"/>
          </a:p>
        </p:txBody>
      </p:sp>
      <p:sp>
        <p:nvSpPr>
          <p:cNvPr id="4" name="Prostokąt: zaokrąglone rogi 3">
            <a:extLst>
              <a:ext uri="{FF2B5EF4-FFF2-40B4-BE49-F238E27FC236}">
                <a16:creationId xmlns:a16="http://schemas.microsoft.com/office/drawing/2014/main" id="{E9B84261-D7AC-49DB-97DC-580B3EF5DED6}"/>
              </a:ext>
            </a:extLst>
          </p:cNvPr>
          <p:cNvSpPr/>
          <p:nvPr/>
        </p:nvSpPr>
        <p:spPr>
          <a:xfrm>
            <a:off x="838200" y="2200774"/>
            <a:ext cx="10515599" cy="327619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l-PL" sz="1400" dirty="0"/>
              <a:t>Do celów stosowania art. 14a dyrektywy 2006/112/WE termin »ułatwia« oznacza korzystanie z interfejsu elektronicznego w celu umożliwienia nawiązania kontaktu pomiędzy nabywcą a dostawcą, który oferuje towary na sprzedaż poprzez interfejs elektroniczny, co skutkuje dostawą towarów poprzez ten interfejs elektroniczny.</a:t>
            </a:r>
          </a:p>
          <a:p>
            <a:pPr algn="just"/>
            <a:r>
              <a:rPr lang="pl-PL" sz="1400" dirty="0"/>
              <a:t>Jednakże podatnik nie ułatwia dostawy towarów, jeżeli spełnione są wszystkie następujące warunki:	</a:t>
            </a:r>
          </a:p>
          <a:p>
            <a:pPr algn="just"/>
            <a:r>
              <a:rPr lang="pl-PL" sz="1400" dirty="0"/>
              <a:t>	a)  podatnik ten nie określa, bezpośrednio ani pośrednio, żadnych warunków, na których dokonywana jest dostawa towarów;</a:t>
            </a:r>
          </a:p>
          <a:p>
            <a:pPr algn="just"/>
            <a:r>
              <a:rPr lang="pl-PL" sz="1400" dirty="0"/>
              <a:t>	b) podatnik ten nie bierze, bezpośrednio ani pośrednio, udziału w zatwierdzaniu obciążenia nabywcy w związku z dokonywaną płatnością;</a:t>
            </a:r>
          </a:p>
          <a:p>
            <a:pPr algn="just"/>
            <a:r>
              <a:rPr lang="pl-PL" sz="1400" dirty="0"/>
              <a:t>	c) podatnik ten nie bierze, bezpośrednio ani pośrednio, udziału w procesie zamawiania lub dostarczania towarów.</a:t>
            </a:r>
          </a:p>
          <a:p>
            <a:pPr algn="just"/>
            <a:r>
              <a:rPr lang="pl-PL" sz="1400" dirty="0"/>
              <a:t>Art. 14a dyrektywy 2006/112/WE nie ma zastosowania do podatnika, który wykonuje tylko jedną z następujących czynności:</a:t>
            </a:r>
          </a:p>
          <a:p>
            <a:pPr algn="just"/>
            <a:r>
              <a:rPr lang="pl-PL" sz="1400" dirty="0"/>
              <a:t>	a)  przetwarzanie płatności w związku z dostawą towarów;</a:t>
            </a:r>
          </a:p>
          <a:p>
            <a:pPr algn="just"/>
            <a:r>
              <a:rPr lang="pl-PL" sz="1400" dirty="0"/>
              <a:t>	b)  oferowanie lub reklamowanie towarów;</a:t>
            </a:r>
          </a:p>
          <a:p>
            <a:pPr algn="just"/>
            <a:r>
              <a:rPr lang="pl-PL" sz="1400" dirty="0"/>
              <a:t>	c)  przekierowywanie lub przenoszenie nabywców do innych interfejsów elektronicznych, poprzez które towary są oferowane na sprzedaż, bez jakiegokolwiek dalszego udziału w dostawie tych towarów.</a:t>
            </a:r>
          </a:p>
          <a:p>
            <a:pPr algn="r"/>
            <a:r>
              <a:rPr lang="pl-PL" sz="1400" dirty="0"/>
              <a:t>Art. 5b rozporządzenia 282/2011</a:t>
            </a:r>
          </a:p>
        </p:txBody>
      </p:sp>
    </p:spTree>
    <p:extLst>
      <p:ext uri="{BB962C8B-B14F-4D97-AF65-F5344CB8AC3E}">
        <p14:creationId xmlns:p14="http://schemas.microsoft.com/office/powerpoint/2010/main" val="3521162417"/>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734</TotalTime>
  <Words>4934</Words>
  <Application>Microsoft Office PowerPoint</Application>
  <PresentationFormat>Panoramiczny</PresentationFormat>
  <Paragraphs>281</Paragraphs>
  <Slides>33</Slides>
  <Notes>3</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33</vt:i4>
      </vt:variant>
    </vt:vector>
  </HeadingPairs>
  <TitlesOfParts>
    <vt:vector size="37" baseType="lpstr">
      <vt:lpstr>Arial</vt:lpstr>
      <vt:lpstr>Calibri</vt:lpstr>
      <vt:lpstr>Calibri Light</vt:lpstr>
      <vt:lpstr>Motyw pakietu Office</vt:lpstr>
      <vt:lpstr>VAT a opodatkowanie świadczeń z wykorzystaniem platform </vt:lpstr>
      <vt:lpstr>AGENDA</vt:lpstr>
      <vt:lpstr>AGENDA</vt:lpstr>
      <vt:lpstr>AGENDA</vt:lpstr>
      <vt:lpstr>PROBLEMY Z PLATFORMAMI</vt:lpstr>
      <vt:lpstr>OBECNA DYREKTYWA</vt:lpstr>
      <vt:lpstr>OBECNA DYREKTYWA</vt:lpstr>
      <vt:lpstr>UŁATWIACZE SPRZEDAŻY</vt:lpstr>
      <vt:lpstr>UŁATWIACZE SPRZEDAŻY</vt:lpstr>
      <vt:lpstr>UŁATWIACZE SPRZEDAŻY</vt:lpstr>
      <vt:lpstr>UŁATWIACZE SPRZEDAŻY</vt:lpstr>
      <vt:lpstr>UŁATWIACZE SPRZEDAŻY</vt:lpstr>
      <vt:lpstr>UŁATWIACZE SPRZEDAŻY</vt:lpstr>
      <vt:lpstr>UDZIAŁ W ŚWIADCZENIU USŁUG</vt:lpstr>
      <vt:lpstr>UDZIAŁ W ŚWIADCZENIU USŁUG</vt:lpstr>
      <vt:lpstr>UDZIAŁ W ŚWIADCZENIU USŁUG</vt:lpstr>
      <vt:lpstr>UDZIAŁ W ŚWIADCZENIU USŁUG</vt:lpstr>
      <vt:lpstr>UDZIAŁ W ŚWIADCZENIU USŁUG</vt:lpstr>
      <vt:lpstr>UDZIAŁ W ŚWIADCZENIU USŁUG</vt:lpstr>
      <vt:lpstr>SPRAWOZDAWCZOŚĆ</vt:lpstr>
      <vt:lpstr>ViDA</vt:lpstr>
      <vt:lpstr>ViDA </vt:lpstr>
      <vt:lpstr>ViDA </vt:lpstr>
      <vt:lpstr>ViDA – UDZIAŁ W ŚWIADCZENIU USŁUG</vt:lpstr>
      <vt:lpstr>ViDA – UDZIAŁ W ŚWIADCZENIU USŁUG</vt:lpstr>
      <vt:lpstr>ViDA – UŁATWIACZE ŚWIADCZENIA USŁUG</vt:lpstr>
      <vt:lpstr>ViDA – UŁATWIACZE ŚWIADCZENIA USŁUG</vt:lpstr>
      <vt:lpstr>ViDA – UŁATWIACZE ŚWIADCZENIA USŁUG</vt:lpstr>
      <vt:lpstr>ViDA – UŁATWIACZE ŚWIADCZENIA USŁUG</vt:lpstr>
      <vt:lpstr>ViDA – UŁATWIACZE ŚWIADCZENIA USŁUG</vt:lpstr>
      <vt:lpstr>ViDA – SPRAWOZDAWCZOŚĆ</vt:lpstr>
      <vt:lpstr>PODSUMOWANIE</vt:lpstr>
      <vt:lpstr>Dziękuję za uwagę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the Harley-Davidson Case Teaches Future Customs Professionals?</dc:title>
  <dc:creator>Krzysztof Lasiński-Sulecki</dc:creator>
  <cp:lastModifiedBy>User</cp:lastModifiedBy>
  <cp:revision>64</cp:revision>
  <dcterms:created xsi:type="dcterms:W3CDTF">2025-09-23T20:37:22Z</dcterms:created>
  <dcterms:modified xsi:type="dcterms:W3CDTF">2025-11-17T14:49:07Z</dcterms:modified>
</cp:coreProperties>
</file>